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1" r:id="rId4"/>
  </p:sldMasterIdLst>
  <p:notesMasterIdLst>
    <p:notesMasterId r:id="rId28"/>
  </p:notesMasterIdLst>
  <p:sldIdLst>
    <p:sldId id="258" r:id="rId5"/>
    <p:sldId id="287" r:id="rId6"/>
    <p:sldId id="319" r:id="rId7"/>
    <p:sldId id="341" r:id="rId8"/>
    <p:sldId id="322" r:id="rId9"/>
    <p:sldId id="323" r:id="rId10"/>
    <p:sldId id="325" r:id="rId11"/>
    <p:sldId id="342" r:id="rId12"/>
    <p:sldId id="327" r:id="rId13"/>
    <p:sldId id="340" r:id="rId14"/>
    <p:sldId id="328" r:id="rId15"/>
    <p:sldId id="344" r:id="rId16"/>
    <p:sldId id="343" r:id="rId17"/>
    <p:sldId id="330" r:id="rId18"/>
    <p:sldId id="329" r:id="rId19"/>
    <p:sldId id="331" r:id="rId20"/>
    <p:sldId id="332" r:id="rId21"/>
    <p:sldId id="333" r:id="rId22"/>
    <p:sldId id="334" r:id="rId23"/>
    <p:sldId id="275" r:id="rId24"/>
    <p:sldId id="296" r:id="rId25"/>
    <p:sldId id="314" r:id="rId26"/>
    <p:sldId id="27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B2D2F2"/>
    <a:srgbClr val="73A9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627" autoAdjust="0"/>
    <p:restoredTop sz="84070" autoAdjust="0"/>
  </p:normalViewPr>
  <p:slideViewPr>
    <p:cSldViewPr snapToGrid="0" snapToObjects="1" showGuides="1">
      <p:cViewPr varScale="1">
        <p:scale>
          <a:sx n="93" d="100"/>
          <a:sy n="93" d="100"/>
        </p:scale>
        <p:origin x="2124" y="84"/>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media/image10.jpeg>
</file>

<file path=ppt/media/image11.jpeg>
</file>

<file path=ppt/media/image12.png>
</file>

<file path=ppt/media/image13.png>
</file>

<file path=ppt/media/image14.png>
</file>

<file path=ppt/media/image15.png>
</file>

<file path=ppt/media/image15.svg>
</file>

<file path=ppt/media/image16.png>
</file>

<file path=ppt/media/image17.jp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4.jpeg>
</file>

<file path=ppt/media/image6.jpeg>
</file>

<file path=ppt/media/image8.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59A375-B218-184B-B243-CB7E0F1616A7}" type="datetimeFigureOut">
              <a:rPr lang="en-US" smtClean="0"/>
              <a:t>4/20/2022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D5F0F0-3408-9F4A-9B24-898CD7F5D4E4}" type="slidenum">
              <a:rPr lang="en-US" smtClean="0"/>
              <a:t>‹#›</a:t>
            </a:fld>
            <a:endParaRPr lang="en-US" dirty="0"/>
          </a:p>
        </p:txBody>
      </p:sp>
    </p:spTree>
    <p:extLst>
      <p:ext uri="{BB962C8B-B14F-4D97-AF65-F5344CB8AC3E}">
        <p14:creationId xmlns:p14="http://schemas.microsoft.com/office/powerpoint/2010/main" val="1727006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D5F0F0-3408-9F4A-9B24-898CD7F5D4E4}" type="slidenum">
              <a:rPr lang="en-US" smtClean="0"/>
              <a:t>1</a:t>
            </a:fld>
            <a:endParaRPr lang="en-US" dirty="0"/>
          </a:p>
        </p:txBody>
      </p:sp>
    </p:spTree>
    <p:extLst>
      <p:ext uri="{BB962C8B-B14F-4D97-AF65-F5344CB8AC3E}">
        <p14:creationId xmlns:p14="http://schemas.microsoft.com/office/powerpoint/2010/main" val="1100815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10</a:t>
            </a:fld>
            <a:endParaRPr lang="en-US" dirty="0"/>
          </a:p>
        </p:txBody>
      </p:sp>
    </p:spTree>
    <p:extLst>
      <p:ext uri="{BB962C8B-B14F-4D97-AF65-F5344CB8AC3E}">
        <p14:creationId xmlns:p14="http://schemas.microsoft.com/office/powerpoint/2010/main" val="24020574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11</a:t>
            </a:fld>
            <a:endParaRPr lang="en-US" dirty="0"/>
          </a:p>
        </p:txBody>
      </p:sp>
    </p:spTree>
    <p:extLst>
      <p:ext uri="{BB962C8B-B14F-4D97-AF65-F5344CB8AC3E}">
        <p14:creationId xmlns:p14="http://schemas.microsoft.com/office/powerpoint/2010/main" val="31889502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12</a:t>
            </a:fld>
            <a:endParaRPr lang="en-US" dirty="0"/>
          </a:p>
        </p:txBody>
      </p:sp>
    </p:spTree>
    <p:extLst>
      <p:ext uri="{BB962C8B-B14F-4D97-AF65-F5344CB8AC3E}">
        <p14:creationId xmlns:p14="http://schemas.microsoft.com/office/powerpoint/2010/main" val="42402628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13</a:t>
            </a:fld>
            <a:endParaRPr lang="en-US" dirty="0"/>
          </a:p>
        </p:txBody>
      </p:sp>
    </p:spTree>
    <p:extLst>
      <p:ext uri="{BB962C8B-B14F-4D97-AF65-F5344CB8AC3E}">
        <p14:creationId xmlns:p14="http://schemas.microsoft.com/office/powerpoint/2010/main" val="3042865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14</a:t>
            </a:fld>
            <a:endParaRPr lang="en-US" dirty="0"/>
          </a:p>
        </p:txBody>
      </p:sp>
    </p:spTree>
    <p:extLst>
      <p:ext uri="{BB962C8B-B14F-4D97-AF65-F5344CB8AC3E}">
        <p14:creationId xmlns:p14="http://schemas.microsoft.com/office/powerpoint/2010/main" val="10880055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15</a:t>
            </a:fld>
            <a:endParaRPr lang="en-US" dirty="0"/>
          </a:p>
        </p:txBody>
      </p:sp>
    </p:spTree>
    <p:extLst>
      <p:ext uri="{BB962C8B-B14F-4D97-AF65-F5344CB8AC3E}">
        <p14:creationId xmlns:p14="http://schemas.microsoft.com/office/powerpoint/2010/main" val="30718664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16</a:t>
            </a:fld>
            <a:endParaRPr lang="en-US" dirty="0"/>
          </a:p>
        </p:txBody>
      </p:sp>
    </p:spTree>
    <p:extLst>
      <p:ext uri="{BB962C8B-B14F-4D97-AF65-F5344CB8AC3E}">
        <p14:creationId xmlns:p14="http://schemas.microsoft.com/office/powerpoint/2010/main" val="21778354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17</a:t>
            </a:fld>
            <a:endParaRPr lang="en-US" dirty="0"/>
          </a:p>
        </p:txBody>
      </p:sp>
    </p:spTree>
    <p:extLst>
      <p:ext uri="{BB962C8B-B14F-4D97-AF65-F5344CB8AC3E}">
        <p14:creationId xmlns:p14="http://schemas.microsoft.com/office/powerpoint/2010/main" val="1433798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18</a:t>
            </a:fld>
            <a:endParaRPr lang="en-US" dirty="0"/>
          </a:p>
        </p:txBody>
      </p:sp>
    </p:spTree>
    <p:extLst>
      <p:ext uri="{BB962C8B-B14F-4D97-AF65-F5344CB8AC3E}">
        <p14:creationId xmlns:p14="http://schemas.microsoft.com/office/powerpoint/2010/main" val="20787154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19</a:t>
            </a:fld>
            <a:endParaRPr lang="en-US" dirty="0"/>
          </a:p>
        </p:txBody>
      </p:sp>
    </p:spTree>
    <p:extLst>
      <p:ext uri="{BB962C8B-B14F-4D97-AF65-F5344CB8AC3E}">
        <p14:creationId xmlns:p14="http://schemas.microsoft.com/office/powerpoint/2010/main" val="39169789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2</a:t>
            </a:fld>
            <a:endParaRPr lang="en-US" dirty="0"/>
          </a:p>
        </p:txBody>
      </p:sp>
    </p:spTree>
    <p:extLst>
      <p:ext uri="{BB962C8B-B14F-4D97-AF65-F5344CB8AC3E}">
        <p14:creationId xmlns:p14="http://schemas.microsoft.com/office/powerpoint/2010/main" val="6314754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20</a:t>
            </a:fld>
            <a:endParaRPr lang="en-US" dirty="0"/>
          </a:p>
        </p:txBody>
      </p:sp>
    </p:spTree>
    <p:extLst>
      <p:ext uri="{BB962C8B-B14F-4D97-AF65-F5344CB8AC3E}">
        <p14:creationId xmlns:p14="http://schemas.microsoft.com/office/powerpoint/2010/main" val="9652297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21</a:t>
            </a:fld>
            <a:endParaRPr lang="en-US" dirty="0"/>
          </a:p>
        </p:txBody>
      </p:sp>
    </p:spTree>
    <p:extLst>
      <p:ext uri="{BB962C8B-B14F-4D97-AF65-F5344CB8AC3E}">
        <p14:creationId xmlns:p14="http://schemas.microsoft.com/office/powerpoint/2010/main" val="22614681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22</a:t>
            </a:fld>
            <a:endParaRPr lang="en-US" dirty="0"/>
          </a:p>
        </p:txBody>
      </p:sp>
    </p:spTree>
    <p:extLst>
      <p:ext uri="{BB962C8B-B14F-4D97-AF65-F5344CB8AC3E}">
        <p14:creationId xmlns:p14="http://schemas.microsoft.com/office/powerpoint/2010/main" val="24628696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D5F0F0-3408-9F4A-9B24-898CD7F5D4E4}" type="slidenum">
              <a:rPr lang="en-US" smtClean="0"/>
              <a:t>23</a:t>
            </a:fld>
            <a:endParaRPr lang="en-US" dirty="0"/>
          </a:p>
        </p:txBody>
      </p:sp>
    </p:spTree>
    <p:extLst>
      <p:ext uri="{BB962C8B-B14F-4D97-AF65-F5344CB8AC3E}">
        <p14:creationId xmlns:p14="http://schemas.microsoft.com/office/powerpoint/2010/main" val="2872547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solidFill>
                <a:schemeClr val="accent1">
                  <a:lumMod val="75000"/>
                </a:schemeClr>
              </a:solidFill>
            </a:endParaRPr>
          </a:p>
        </p:txBody>
      </p:sp>
      <p:sp>
        <p:nvSpPr>
          <p:cNvPr id="4" name="Slide Number Placeholder 3"/>
          <p:cNvSpPr>
            <a:spLocks noGrp="1"/>
          </p:cNvSpPr>
          <p:nvPr>
            <p:ph type="sldNum" sz="quarter" idx="5"/>
          </p:nvPr>
        </p:nvSpPr>
        <p:spPr/>
        <p:txBody>
          <a:bodyPr/>
          <a:lstStyle/>
          <a:p>
            <a:fld id="{4DD5F0F0-3408-9F4A-9B24-898CD7F5D4E4}" type="slidenum">
              <a:rPr lang="en-US" smtClean="0"/>
              <a:t>3</a:t>
            </a:fld>
            <a:endParaRPr lang="en-US" dirty="0"/>
          </a:p>
        </p:txBody>
      </p:sp>
    </p:spTree>
    <p:extLst>
      <p:ext uri="{BB962C8B-B14F-4D97-AF65-F5344CB8AC3E}">
        <p14:creationId xmlns:p14="http://schemas.microsoft.com/office/powerpoint/2010/main" val="10849231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4</a:t>
            </a:fld>
            <a:endParaRPr lang="en-US" dirty="0"/>
          </a:p>
        </p:txBody>
      </p:sp>
    </p:spTree>
    <p:extLst>
      <p:ext uri="{BB962C8B-B14F-4D97-AF65-F5344CB8AC3E}">
        <p14:creationId xmlns:p14="http://schemas.microsoft.com/office/powerpoint/2010/main" val="23361237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5</a:t>
            </a:fld>
            <a:endParaRPr lang="en-US" dirty="0"/>
          </a:p>
        </p:txBody>
      </p:sp>
    </p:spTree>
    <p:extLst>
      <p:ext uri="{BB962C8B-B14F-4D97-AF65-F5344CB8AC3E}">
        <p14:creationId xmlns:p14="http://schemas.microsoft.com/office/powerpoint/2010/main" val="4537915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6</a:t>
            </a:fld>
            <a:endParaRPr lang="en-US" dirty="0"/>
          </a:p>
        </p:txBody>
      </p:sp>
    </p:spTree>
    <p:extLst>
      <p:ext uri="{BB962C8B-B14F-4D97-AF65-F5344CB8AC3E}">
        <p14:creationId xmlns:p14="http://schemas.microsoft.com/office/powerpoint/2010/main" val="165842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7</a:t>
            </a:fld>
            <a:endParaRPr lang="en-US" dirty="0"/>
          </a:p>
        </p:txBody>
      </p:sp>
    </p:spTree>
    <p:extLst>
      <p:ext uri="{BB962C8B-B14F-4D97-AF65-F5344CB8AC3E}">
        <p14:creationId xmlns:p14="http://schemas.microsoft.com/office/powerpoint/2010/main" val="40082879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8</a:t>
            </a:fld>
            <a:endParaRPr lang="en-US" dirty="0"/>
          </a:p>
        </p:txBody>
      </p:sp>
    </p:spTree>
    <p:extLst>
      <p:ext uri="{BB962C8B-B14F-4D97-AF65-F5344CB8AC3E}">
        <p14:creationId xmlns:p14="http://schemas.microsoft.com/office/powerpoint/2010/main" val="30514774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D5F0F0-3408-9F4A-9B24-898CD7F5D4E4}" type="slidenum">
              <a:rPr lang="en-US" smtClean="0"/>
              <a:t>9</a:t>
            </a:fld>
            <a:endParaRPr lang="en-US" dirty="0"/>
          </a:p>
        </p:txBody>
      </p:sp>
    </p:spTree>
    <p:extLst>
      <p:ext uri="{BB962C8B-B14F-4D97-AF65-F5344CB8AC3E}">
        <p14:creationId xmlns:p14="http://schemas.microsoft.com/office/powerpoint/2010/main" val="31153101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1 Light">
    <p:spTree>
      <p:nvGrpSpPr>
        <p:cNvPr id="1" name=""/>
        <p:cNvGrpSpPr/>
        <p:nvPr/>
      </p:nvGrpSpPr>
      <p:grpSpPr>
        <a:xfrm>
          <a:off x="0" y="0"/>
          <a:ext cx="0" cy="0"/>
          <a:chOff x="0" y="0"/>
          <a:chExt cx="0" cy="0"/>
        </a:xfrm>
      </p:grpSpPr>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667"/>
            <a:ext cx="12189624" cy="6856664"/>
          </a:xfrm>
          <a:prstGeom prst="rect">
            <a:avLst/>
          </a:prstGeom>
        </p:spPr>
      </p:pic>
      <p:sp>
        <p:nvSpPr>
          <p:cNvPr id="2" name="Title 1"/>
          <p:cNvSpPr>
            <a:spLocks noGrp="1"/>
          </p:cNvSpPr>
          <p:nvPr>
            <p:ph type="ctrTitle" hasCustomPrompt="1"/>
          </p:nvPr>
        </p:nvSpPr>
        <p:spPr>
          <a:xfrm>
            <a:off x="685800" y="2324100"/>
            <a:ext cx="9144000" cy="1572399"/>
          </a:xfrm>
        </p:spPr>
        <p:txBody>
          <a:bodyPr anchor="b">
            <a:normAutofit/>
          </a:bodyPr>
          <a:lstStyle>
            <a:lvl1pPr algn="l">
              <a:defRPr sz="4000"/>
            </a:lvl1pPr>
          </a:lstStyle>
          <a:p>
            <a:r>
              <a:rPr lang="en-US" dirty="0"/>
              <a:t>Click to add title</a:t>
            </a:r>
          </a:p>
        </p:txBody>
      </p:sp>
      <p:sp>
        <p:nvSpPr>
          <p:cNvPr id="3" name="Subtitle 2"/>
          <p:cNvSpPr>
            <a:spLocks noGrp="1"/>
          </p:cNvSpPr>
          <p:nvPr>
            <p:ph type="subTitle" idx="1" hasCustomPrompt="1"/>
          </p:nvPr>
        </p:nvSpPr>
        <p:spPr>
          <a:xfrm>
            <a:off x="685800" y="4038600"/>
            <a:ext cx="9144000" cy="838200"/>
          </a:xfrm>
        </p:spPr>
        <p:txBody>
          <a:bodyPr lIns="0" tIns="0" rIns="0" bIns="0"/>
          <a:lstStyle>
            <a:lvl1pPr marL="0" indent="0" algn="l">
              <a:buNone/>
              <a:defRPr sz="2400" b="1">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2" name="Text Placeholder 11"/>
          <p:cNvSpPr>
            <a:spLocks noGrp="1"/>
          </p:cNvSpPr>
          <p:nvPr>
            <p:ph type="body" sz="quarter" idx="13" hasCustomPrompt="1"/>
          </p:nvPr>
        </p:nvSpPr>
        <p:spPr>
          <a:xfrm>
            <a:off x="685800" y="4876800"/>
            <a:ext cx="5410200" cy="1333500"/>
          </a:xfrm>
        </p:spPr>
        <p:txBody>
          <a:bodyPr lIns="0" tIns="0" rIns="0" bIns="0">
            <a:normAutofit/>
          </a:bodyPr>
          <a:lstStyle>
            <a:lvl1pPr marL="0" indent="0">
              <a:lnSpc>
                <a:spcPct val="100000"/>
              </a:lnSpc>
              <a:spcBef>
                <a:spcPts val="0"/>
              </a:spcBef>
              <a:buNone/>
              <a:defRPr sz="1400">
                <a:solidFill>
                  <a:schemeClr val="accent2"/>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Name</a:t>
            </a:r>
            <a:br>
              <a:rPr lang="en-US" dirty="0"/>
            </a:br>
            <a:r>
              <a:rPr lang="en-US" dirty="0"/>
              <a:t>Title</a:t>
            </a:r>
            <a:br>
              <a:rPr lang="en-US" dirty="0"/>
            </a:br>
            <a:r>
              <a:rPr lang="en-US" dirty="0"/>
              <a:t>Contact information</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009" y="95382"/>
            <a:ext cx="3178301" cy="1309907"/>
          </a:xfrm>
          <a:prstGeom prst="rect">
            <a:avLst/>
          </a:prstGeom>
        </p:spPr>
      </p:pic>
    </p:spTree>
  </p:cSld>
  <p:clrMapOvr>
    <a:masterClrMapping/>
  </p:clrMapOvr>
  <p:extLst>
    <p:ext uri="{DCECCB84-F9BA-43D5-87BE-67443E8EF086}">
      <p15:sldGuideLst xmlns:p15="http://schemas.microsoft.com/office/powerpoint/2012/main">
        <p15:guide id="5" pos="43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5 Light">
    <p:spTree>
      <p:nvGrpSpPr>
        <p:cNvPr id="1" name=""/>
        <p:cNvGrpSpPr/>
        <p:nvPr/>
      </p:nvGrpSpPr>
      <p:grpSpPr>
        <a:xfrm>
          <a:off x="0" y="0"/>
          <a:ext cx="0" cy="0"/>
          <a:chOff x="0" y="0"/>
          <a:chExt cx="0" cy="0"/>
        </a:xfrm>
      </p:grpSpPr>
      <p:sp>
        <p:nvSpPr>
          <p:cNvPr id="18" name="Date Placeholder 17"/>
          <p:cNvSpPr>
            <a:spLocks noGrp="1"/>
          </p:cNvSpPr>
          <p:nvPr>
            <p:ph type="dt" sz="half" idx="15"/>
          </p:nvPr>
        </p:nvSpPr>
        <p:spPr/>
        <p:txBody>
          <a:bodyPr/>
          <a:lstStyle/>
          <a:p>
            <a:fld id="{36124C0E-DA41-468A-ABB3-2DB9ABAF6F00}" type="datetime3">
              <a:rPr lang="en-US" smtClean="0"/>
              <a:t>20 April 2022</a:t>
            </a:fld>
            <a:endParaRPr lang="en-US" dirty="0"/>
          </a:p>
        </p:txBody>
      </p:sp>
      <p:sp>
        <p:nvSpPr>
          <p:cNvPr id="19" name="Footer Placeholder 18"/>
          <p:cNvSpPr>
            <a:spLocks noGrp="1"/>
          </p:cNvSpPr>
          <p:nvPr>
            <p:ph type="ftr" sz="quarter" idx="16"/>
          </p:nvPr>
        </p:nvSpPr>
        <p:spPr/>
        <p:txBody>
          <a:bodyPr/>
          <a:lstStyle/>
          <a:p>
            <a:endParaRPr lang="en-US" dirty="0"/>
          </a:p>
        </p:txBody>
      </p:sp>
      <p:sp>
        <p:nvSpPr>
          <p:cNvPr id="20" name="Slide Number Placeholder 19"/>
          <p:cNvSpPr>
            <a:spLocks noGrp="1"/>
          </p:cNvSpPr>
          <p:nvPr>
            <p:ph type="sldNum" sz="quarter" idx="17"/>
          </p:nvPr>
        </p:nvSpPr>
        <p:spPr/>
        <p:txBody>
          <a:bodyPr/>
          <a:lstStyle/>
          <a:p>
            <a:fld id="{4EBCDCBD-78E1-0D41-A999-31B5EBF8E02C}" type="slidenum">
              <a:rPr lang="en-US" smtClean="0"/>
              <a:pPr/>
              <a:t>‹#›</a:t>
            </a:fld>
            <a:endParaRPr lang="en-US" dirty="0"/>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5" y="667"/>
            <a:ext cx="12189624" cy="6856664"/>
          </a:xfrm>
          <a:prstGeom prst="rect">
            <a:avLst/>
          </a:prstGeom>
        </p:spPr>
      </p:pic>
      <p:sp>
        <p:nvSpPr>
          <p:cNvPr id="2" name="Title 1"/>
          <p:cNvSpPr>
            <a:spLocks noGrp="1"/>
          </p:cNvSpPr>
          <p:nvPr>
            <p:ph type="ctrTitle" hasCustomPrompt="1"/>
          </p:nvPr>
        </p:nvSpPr>
        <p:spPr>
          <a:xfrm>
            <a:off x="4191000" y="1028700"/>
            <a:ext cx="6819900" cy="1485900"/>
          </a:xfrm>
        </p:spPr>
        <p:txBody>
          <a:bodyPr anchor="t">
            <a:normAutofit/>
          </a:bodyPr>
          <a:lstStyle>
            <a:lvl1pPr algn="l">
              <a:defRPr sz="3200"/>
            </a:lvl1pPr>
          </a:lstStyle>
          <a:p>
            <a:r>
              <a:rPr lang="en-US" dirty="0"/>
              <a:t>Click to add title</a:t>
            </a:r>
            <a:br>
              <a:rPr lang="en-US" dirty="0"/>
            </a:br>
            <a:r>
              <a:rPr lang="en-US" dirty="0"/>
              <a:t>(recommended for titles that </a:t>
            </a:r>
            <a:br>
              <a:rPr lang="en-US" dirty="0"/>
            </a:br>
            <a:r>
              <a:rPr lang="en-US" dirty="0"/>
              <a:t>are 2-3 lines long)</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338" y="532082"/>
            <a:ext cx="3271029" cy="2139696"/>
          </a:xfrm>
          <a:prstGeom prst="rect">
            <a:avLst/>
          </a:prstGeom>
        </p:spPr>
      </p:pic>
      <p:cxnSp>
        <p:nvCxnSpPr>
          <p:cNvPr id="8" name="Straight Connector 7"/>
          <p:cNvCxnSpPr/>
          <p:nvPr/>
        </p:nvCxnSpPr>
        <p:spPr>
          <a:xfrm>
            <a:off x="4191000" y="3855309"/>
            <a:ext cx="68199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1"/>
          <p:cNvSpPr>
            <a:spLocks noGrp="1"/>
          </p:cNvSpPr>
          <p:nvPr>
            <p:ph type="body" sz="quarter" idx="14" hasCustomPrompt="1"/>
          </p:nvPr>
        </p:nvSpPr>
        <p:spPr>
          <a:xfrm>
            <a:off x="4191000" y="3976706"/>
            <a:ext cx="6819900" cy="2233594"/>
          </a:xfrm>
        </p:spPr>
        <p:txBody>
          <a:bodyPr lIns="0" tIns="0" rIns="0" bIns="0">
            <a:normAutofit/>
          </a:bodyPr>
          <a:lstStyle>
            <a:lvl1pPr marL="0" indent="0">
              <a:spcBef>
                <a:spcPts val="200"/>
              </a:spcBef>
              <a:buNone/>
              <a:defRPr lang="en-US" sz="1000" smtClean="0">
                <a:solidFill>
                  <a:schemeClr val="accent1"/>
                </a:solidFill>
                <a:effectLst/>
              </a:defRPr>
            </a:lvl1pPr>
            <a:lvl2pPr marL="457200" indent="0">
              <a:buNone/>
              <a:defRPr/>
            </a:lvl2pPr>
            <a:lvl3pPr marL="914400" indent="0">
              <a:buNone/>
              <a:defRPr/>
            </a:lvl3pPr>
            <a:lvl4pPr marL="1371600" indent="0">
              <a:buNone/>
              <a:defRPr/>
            </a:lvl4pPr>
            <a:lvl5pPr marL="1828800" indent="0">
              <a:buNone/>
              <a:defRPr/>
            </a:lvl5pPr>
          </a:lstStyle>
          <a:p>
            <a:r>
              <a:rPr lang="en-US" dirty="0">
                <a:effectLst/>
                <a:latin typeface="Helvetica" charset="0"/>
              </a:rPr>
              <a:t>Click to add classification text</a:t>
            </a:r>
          </a:p>
        </p:txBody>
      </p:sp>
      <p:sp>
        <p:nvSpPr>
          <p:cNvPr id="9" name="Subtitle 2"/>
          <p:cNvSpPr>
            <a:spLocks noGrp="1"/>
          </p:cNvSpPr>
          <p:nvPr>
            <p:ph type="subTitle" idx="1" hasCustomPrompt="1"/>
          </p:nvPr>
        </p:nvSpPr>
        <p:spPr>
          <a:xfrm>
            <a:off x="4191001" y="2514601"/>
            <a:ext cx="6819900" cy="354954"/>
          </a:xfrm>
        </p:spPr>
        <p:txBody>
          <a:bodyPr lIns="0" tIns="0" rIns="0" bIns="0">
            <a:normAutofit/>
          </a:bodyPr>
          <a:lstStyle>
            <a:lvl1pPr marL="0" indent="0" algn="l">
              <a:buNone/>
              <a:defRPr sz="1600" b="1"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0" name="Text Placeholder 11"/>
          <p:cNvSpPr>
            <a:spLocks noGrp="1"/>
          </p:cNvSpPr>
          <p:nvPr>
            <p:ph type="body" sz="quarter" idx="13" hasCustomPrompt="1"/>
          </p:nvPr>
        </p:nvSpPr>
        <p:spPr>
          <a:xfrm>
            <a:off x="4191000" y="2869555"/>
            <a:ext cx="6819900" cy="790832"/>
          </a:xfrm>
        </p:spPr>
        <p:txBody>
          <a:bodyPr lIns="0" tIns="0" rIns="0" bIns="0">
            <a:normAutofit/>
          </a:bodyPr>
          <a:lstStyle>
            <a:lvl1pPr marL="0" indent="0">
              <a:spcBef>
                <a:spcPts val="0"/>
              </a:spcBef>
              <a:buNone/>
              <a:defRPr sz="1200">
                <a:solidFill>
                  <a:schemeClr val="accent2"/>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Name</a:t>
            </a:r>
            <a:br>
              <a:rPr lang="en-US" dirty="0"/>
            </a:br>
            <a:r>
              <a:rPr lang="en-US" dirty="0"/>
              <a:t>Title</a:t>
            </a:r>
            <a:br>
              <a:rPr lang="en-US" dirty="0"/>
            </a:br>
            <a:r>
              <a:rPr lang="en-US" dirty="0"/>
              <a:t>Contact information</a:t>
            </a:r>
          </a:p>
        </p:txBody>
      </p:sp>
      <p:sp>
        <p:nvSpPr>
          <p:cNvPr id="12" name="TextBox 11"/>
          <p:cNvSpPr txBox="1"/>
          <p:nvPr userDrawn="1"/>
        </p:nvSpPr>
        <p:spPr>
          <a:xfrm>
            <a:off x="1082518" y="2541694"/>
            <a:ext cx="2210142" cy="497572"/>
          </a:xfrm>
          <a:prstGeom prst="rect">
            <a:avLst/>
          </a:prstGeom>
          <a:noFill/>
          <a:ln w="19050">
            <a:noFill/>
          </a:ln>
        </p:spPr>
        <p:txBody>
          <a:bodyPr wrap="square" rtlCol="0">
            <a:spAutoFit/>
          </a:bodyPr>
          <a:lstStyle/>
          <a:p>
            <a:pPr marL="0" marR="0" indent="0" algn="ctr" defTabSz="914400" rtl="0" eaLnBrk="1" fontAlgn="auto" latinLnBrk="0" hangingPunct="1">
              <a:lnSpc>
                <a:spcPts val="1600"/>
              </a:lnSpc>
              <a:spcBef>
                <a:spcPts val="0"/>
              </a:spcBef>
              <a:spcAft>
                <a:spcPts val="0"/>
              </a:spcAft>
              <a:buClrTx/>
              <a:buSzTx/>
              <a:buFontTx/>
              <a:buNone/>
              <a:tabLst/>
              <a:defRPr/>
            </a:pPr>
            <a:r>
              <a:rPr lang="en-US" sz="1200" dirty="0">
                <a:solidFill>
                  <a:schemeClr val="accent1"/>
                </a:solidFill>
                <a:latin typeface="+mn-lt"/>
                <a:ea typeface="Myriad Pro" charset="0"/>
                <a:cs typeface="Myriad Pro" charset="0"/>
              </a:rPr>
              <a:t>11100 Johns Hopkins Road </a:t>
            </a:r>
            <a:br>
              <a:rPr lang="en-US" sz="1200" dirty="0">
                <a:solidFill>
                  <a:schemeClr val="accent1"/>
                </a:solidFill>
                <a:latin typeface="+mn-lt"/>
                <a:ea typeface="Myriad Pro" charset="0"/>
                <a:cs typeface="Myriad Pro" charset="0"/>
              </a:rPr>
            </a:br>
            <a:r>
              <a:rPr lang="en-US" sz="1200" dirty="0">
                <a:solidFill>
                  <a:schemeClr val="accent1"/>
                </a:solidFill>
                <a:latin typeface="+mn-lt"/>
                <a:ea typeface="Myriad Pro" charset="0"/>
                <a:cs typeface="Myriad Pro" charset="0"/>
              </a:rPr>
              <a:t>Laurel, MD 20723-6099</a:t>
            </a:r>
          </a:p>
        </p:txBody>
      </p:sp>
      <p:cxnSp>
        <p:nvCxnSpPr>
          <p:cNvPr id="13" name="Straight Connector 12"/>
          <p:cNvCxnSpPr/>
          <p:nvPr userDrawn="1"/>
        </p:nvCxnSpPr>
        <p:spPr>
          <a:xfrm>
            <a:off x="1082518" y="2387995"/>
            <a:ext cx="2210142"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25" pos="693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End Dark">
    <p:spTree>
      <p:nvGrpSpPr>
        <p:cNvPr id="1" name=""/>
        <p:cNvGrpSpPr/>
        <p:nvPr/>
      </p:nvGrpSpPr>
      <p:grpSpPr>
        <a:xfrm>
          <a:off x="0" y="0"/>
          <a:ext cx="0" cy="0"/>
          <a:chOff x="0" y="0"/>
          <a:chExt cx="0" cy="0"/>
        </a:xfrm>
      </p:grpSpPr>
      <p:sp>
        <p:nvSpPr>
          <p:cNvPr id="11" name="Date Placeholder 10"/>
          <p:cNvSpPr>
            <a:spLocks noGrp="1"/>
          </p:cNvSpPr>
          <p:nvPr>
            <p:ph type="dt" sz="half" idx="10"/>
          </p:nvPr>
        </p:nvSpPr>
        <p:spPr/>
        <p:txBody>
          <a:bodyPr/>
          <a:lstStyle/>
          <a:p>
            <a:fld id="{6A52BCFE-D255-4C4B-BA1D-51B94D9D938B}" type="datetime3">
              <a:rPr lang="en-US" smtClean="0"/>
              <a:t>20 April 2022</a:t>
            </a:fld>
            <a:endParaRPr lang="en-US" dirty="0"/>
          </a:p>
        </p:txBody>
      </p:sp>
      <p:sp>
        <p:nvSpPr>
          <p:cNvPr id="12" name="Footer Placeholder 11"/>
          <p:cNvSpPr>
            <a:spLocks noGrp="1"/>
          </p:cNvSpPr>
          <p:nvPr>
            <p:ph type="ftr" sz="quarter" idx="11"/>
          </p:nvPr>
        </p:nvSpPr>
        <p:spPr/>
        <p:txBody>
          <a:bodyPr/>
          <a:lstStyle/>
          <a:p>
            <a:endParaRPr lang="en-US" dirty="0"/>
          </a:p>
        </p:txBody>
      </p:sp>
      <p:sp>
        <p:nvSpPr>
          <p:cNvPr id="14" name="Slide Number Placeholder 13"/>
          <p:cNvSpPr>
            <a:spLocks noGrp="1"/>
          </p:cNvSpPr>
          <p:nvPr>
            <p:ph type="sldNum" sz="quarter" idx="12"/>
          </p:nvPr>
        </p:nvSpPr>
        <p:spPr/>
        <p:txBody>
          <a:bodyPr/>
          <a:lstStyle/>
          <a:p>
            <a:fld id="{4EBCDCBD-78E1-0D41-A999-31B5EBF8E02C}" type="slidenum">
              <a:rPr lang="en-US" smtClean="0"/>
              <a:pPr/>
              <a:t>‹#›</a:t>
            </a:fld>
            <a:endParaRPr lang="en-US" dirty="0"/>
          </a:p>
        </p:txBody>
      </p:sp>
      <p:sp>
        <p:nvSpPr>
          <p:cNvPr id="8" name="Rectangle 7"/>
          <p:cNvSpPr/>
          <p:nvPr/>
        </p:nvSpPr>
        <p:spPr>
          <a:xfrm>
            <a:off x="0" y="6291470"/>
            <a:ext cx="12192000" cy="5665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6163" y="1371600"/>
            <a:ext cx="5479673" cy="3584448"/>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 y="667"/>
            <a:ext cx="12189624" cy="6856664"/>
          </a:xfrm>
          <a:prstGeom prst="rect">
            <a:avLst/>
          </a:prstGeom>
        </p:spPr>
      </p:pic>
      <p:sp>
        <p:nvSpPr>
          <p:cNvPr id="13" name="Rectangle 12"/>
          <p:cNvSpPr/>
          <p:nvPr userDrawn="1"/>
        </p:nvSpPr>
        <p:spPr>
          <a:xfrm>
            <a:off x="-1" y="4358640"/>
            <a:ext cx="12192000" cy="2499360"/>
          </a:xfrm>
          <a:prstGeom prst="rect">
            <a:avLst/>
          </a:prstGeom>
          <a:gradFill>
            <a:gsLst>
              <a:gs pos="0">
                <a:schemeClr val="accent1">
                  <a:lumMod val="50000"/>
                  <a:alpha val="0"/>
                </a:schemeClr>
              </a:gs>
              <a:gs pos="100000">
                <a:schemeClr val="accent1">
                  <a:lumMod val="50000"/>
                  <a:alpha val="2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163" y="1371600"/>
            <a:ext cx="5479673" cy="3584448"/>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End Light">
    <p:spTree>
      <p:nvGrpSpPr>
        <p:cNvPr id="1" name=""/>
        <p:cNvGrpSpPr/>
        <p:nvPr/>
      </p:nvGrpSpPr>
      <p:grpSpPr>
        <a:xfrm>
          <a:off x="0" y="0"/>
          <a:ext cx="0" cy="0"/>
          <a:chOff x="0" y="0"/>
          <a:chExt cx="0" cy="0"/>
        </a:xfrm>
      </p:grpSpPr>
      <p:sp>
        <p:nvSpPr>
          <p:cNvPr id="11" name="Date Placeholder 10"/>
          <p:cNvSpPr>
            <a:spLocks noGrp="1"/>
          </p:cNvSpPr>
          <p:nvPr>
            <p:ph type="dt" sz="half" idx="10"/>
          </p:nvPr>
        </p:nvSpPr>
        <p:spPr/>
        <p:txBody>
          <a:bodyPr/>
          <a:lstStyle/>
          <a:p>
            <a:fld id="{105AF200-3133-408E-AEAA-04B3ACA33176}" type="datetime3">
              <a:rPr lang="en-US" smtClean="0"/>
              <a:t>20 April 2022</a:t>
            </a:fld>
            <a:endParaRPr lang="en-US" dirty="0"/>
          </a:p>
        </p:txBody>
      </p:sp>
      <p:sp>
        <p:nvSpPr>
          <p:cNvPr id="12" name="Footer Placeholder 11"/>
          <p:cNvSpPr>
            <a:spLocks noGrp="1"/>
          </p:cNvSpPr>
          <p:nvPr>
            <p:ph type="ftr" sz="quarter" idx="11"/>
          </p:nvPr>
        </p:nvSpPr>
        <p:spPr/>
        <p:txBody>
          <a:bodyPr/>
          <a:lstStyle/>
          <a:p>
            <a:endParaRPr lang="en-US" dirty="0"/>
          </a:p>
        </p:txBody>
      </p:sp>
      <p:sp>
        <p:nvSpPr>
          <p:cNvPr id="13" name="Slide Number Placeholder 12"/>
          <p:cNvSpPr>
            <a:spLocks noGrp="1"/>
          </p:cNvSpPr>
          <p:nvPr>
            <p:ph type="sldNum" sz="quarter" idx="12"/>
          </p:nvPr>
        </p:nvSpPr>
        <p:spPr/>
        <p:txBody>
          <a:bodyPr/>
          <a:lstStyle/>
          <a:p>
            <a:fld id="{4EBCDCBD-78E1-0D41-A999-31B5EBF8E02C}" type="slidenum">
              <a:rPr lang="en-US" smtClean="0"/>
              <a:pPr/>
              <a:t>‹#›</a:t>
            </a:fld>
            <a:endParaRPr lang="en-US" dirty="0"/>
          </a:p>
        </p:txBody>
      </p:sp>
      <p:sp>
        <p:nvSpPr>
          <p:cNvPr id="8" name="Rectangle 7"/>
          <p:cNvSpPr/>
          <p:nvPr/>
        </p:nvSpPr>
        <p:spPr>
          <a:xfrm>
            <a:off x="0" y="6291470"/>
            <a:ext cx="12192000" cy="5665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5" y="667"/>
            <a:ext cx="12189624" cy="6856664"/>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6163" y="1371600"/>
            <a:ext cx="5479673" cy="3584448"/>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Title 12"/>
          <p:cNvSpPr>
            <a:spLocks noGrp="1"/>
          </p:cNvSpPr>
          <p:nvPr>
            <p:ph type="title" hasCustomPrompt="1"/>
          </p:nvPr>
        </p:nvSpPr>
        <p:spPr/>
        <p:txBody>
          <a:bodyPr/>
          <a:lstStyle/>
          <a:p>
            <a:r>
              <a:rPr lang="en-US" dirty="0"/>
              <a:t>Click to add title</a:t>
            </a:r>
          </a:p>
        </p:txBody>
      </p:sp>
      <p:sp>
        <p:nvSpPr>
          <p:cNvPr id="9" name="Content Placeholder 8"/>
          <p:cNvSpPr>
            <a:spLocks noGrp="1"/>
          </p:cNvSpPr>
          <p:nvPr>
            <p:ph sz="quarter" idx="13" hasCustomPrompt="1"/>
          </p:nvPr>
        </p:nvSpPr>
        <p:spPr>
          <a:xfrm>
            <a:off x="952500" y="1179514"/>
            <a:ext cx="10287000" cy="5030786"/>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11"/>
          <p:cNvSpPr>
            <a:spLocks noGrp="1"/>
          </p:cNvSpPr>
          <p:nvPr>
            <p:ph type="dt" sz="half" idx="14"/>
          </p:nvPr>
        </p:nvSpPr>
        <p:spPr/>
        <p:txBody>
          <a:bodyPr/>
          <a:lstStyle/>
          <a:p>
            <a:fld id="{23C2CCE9-65D5-4615-9B27-785F94F466C1}" type="datetime3">
              <a:rPr lang="en-US" smtClean="0"/>
              <a:t>20 April 2022</a:t>
            </a:fld>
            <a:endParaRPr lang="en-US" dirty="0"/>
          </a:p>
        </p:txBody>
      </p:sp>
      <p:sp>
        <p:nvSpPr>
          <p:cNvPr id="14" name="Footer Placeholder 13"/>
          <p:cNvSpPr>
            <a:spLocks noGrp="1"/>
          </p:cNvSpPr>
          <p:nvPr>
            <p:ph type="ftr" sz="quarter" idx="15"/>
          </p:nvPr>
        </p:nvSpPr>
        <p:spPr/>
        <p:txBody>
          <a:bodyPr/>
          <a:lstStyle/>
          <a:p>
            <a:endParaRPr lang="en-US" dirty="0"/>
          </a:p>
        </p:txBody>
      </p:sp>
      <p:sp>
        <p:nvSpPr>
          <p:cNvPr id="15" name="Slide Number Placeholder 14"/>
          <p:cNvSpPr>
            <a:spLocks noGrp="1"/>
          </p:cNvSpPr>
          <p:nvPr>
            <p:ph type="sldNum" sz="quarter" idx="16"/>
          </p:nvPr>
        </p:nvSpPr>
        <p:spPr/>
        <p:txBody>
          <a:bodyPr/>
          <a:lstStyle/>
          <a:p>
            <a:fld id="{4EBCDCBD-78E1-0D41-A999-31B5EBF8E02C}"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12735"/>
            <a:ext cx="11277600" cy="342899"/>
          </a:xfrm>
        </p:spPr>
        <p:txBody>
          <a:bodyPr>
            <a:noAutofit/>
          </a:bodyPr>
          <a:lstStyle>
            <a:lvl1pPr>
              <a:defRPr sz="2800"/>
            </a:lvl1pPr>
          </a:lstStyle>
          <a:p>
            <a:r>
              <a:rPr lang="en-US" dirty="0"/>
              <a:t>Click to add title </a:t>
            </a:r>
          </a:p>
        </p:txBody>
      </p:sp>
      <p:sp>
        <p:nvSpPr>
          <p:cNvPr id="3" name="Content Placeholder 2"/>
          <p:cNvSpPr>
            <a:spLocks noGrp="1"/>
          </p:cNvSpPr>
          <p:nvPr>
            <p:ph idx="1" hasCustomPrompt="1"/>
          </p:nvPr>
        </p:nvSpPr>
        <p:spPr>
          <a:xfrm>
            <a:off x="952500" y="1485900"/>
            <a:ext cx="10287000" cy="4724400"/>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457200" y="795015"/>
            <a:ext cx="11277600" cy="386085"/>
          </a:xfrm>
        </p:spPr>
        <p:txBody>
          <a:bodyPr>
            <a:normAutofit/>
          </a:bodyPr>
          <a:lstStyle>
            <a:lvl1pPr marL="0" indent="0">
              <a:buNone/>
              <a:defRPr sz="2000" baseline="0">
                <a:solidFill>
                  <a:schemeClr val="tx2">
                    <a:lumMod val="60000"/>
                    <a:lumOff val="40000"/>
                  </a:schemeClr>
                </a:solidFill>
              </a:defRPr>
            </a:lvl1pPr>
          </a:lstStyle>
          <a:p>
            <a:r>
              <a:rPr lang="en-US" sz="2000" b="0" dirty="0"/>
              <a:t>Click to add subtitle</a:t>
            </a:r>
            <a:endParaRPr lang="en-US" sz="1600" b="0" dirty="0"/>
          </a:p>
        </p:txBody>
      </p:sp>
      <p:sp>
        <p:nvSpPr>
          <p:cNvPr id="14" name="Date Placeholder 13"/>
          <p:cNvSpPr>
            <a:spLocks noGrp="1"/>
          </p:cNvSpPr>
          <p:nvPr>
            <p:ph type="dt" sz="half" idx="14"/>
          </p:nvPr>
        </p:nvSpPr>
        <p:spPr/>
        <p:txBody>
          <a:bodyPr/>
          <a:lstStyle/>
          <a:p>
            <a:fld id="{D5EA4699-75BE-494C-BD9A-E994FCCCDC34}" type="datetime3">
              <a:rPr lang="en-US" smtClean="0"/>
              <a:t>20 April 2022</a:t>
            </a:fld>
            <a:endParaRPr lang="en-US" dirty="0"/>
          </a:p>
        </p:txBody>
      </p:sp>
      <p:sp>
        <p:nvSpPr>
          <p:cNvPr id="15" name="Footer Placeholder 14"/>
          <p:cNvSpPr>
            <a:spLocks noGrp="1"/>
          </p:cNvSpPr>
          <p:nvPr>
            <p:ph type="ftr" sz="quarter" idx="15"/>
          </p:nvPr>
        </p:nvSpPr>
        <p:spPr/>
        <p:txBody>
          <a:bodyPr/>
          <a:lstStyle/>
          <a:p>
            <a:endParaRPr lang="en-US" dirty="0"/>
          </a:p>
        </p:txBody>
      </p:sp>
      <p:sp>
        <p:nvSpPr>
          <p:cNvPr id="16" name="Slide Number Placeholder 15"/>
          <p:cNvSpPr>
            <a:spLocks noGrp="1"/>
          </p:cNvSpPr>
          <p:nvPr>
            <p:ph type="sldNum" sz="quarter" idx="16"/>
          </p:nvPr>
        </p:nvSpPr>
        <p:spPr/>
        <p:txBody>
          <a:bodyPr/>
          <a:lstStyle/>
          <a:p>
            <a:fld id="{4EBCDCBD-78E1-0D41-A999-31B5EBF8E02C}" type="slidenum">
              <a:rPr lang="en-US" smtClean="0"/>
              <a:pPr/>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Colum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title</a:t>
            </a:r>
          </a:p>
        </p:txBody>
      </p:sp>
      <p:sp>
        <p:nvSpPr>
          <p:cNvPr id="3" name="Content Placeholder 2"/>
          <p:cNvSpPr>
            <a:spLocks noGrp="1"/>
          </p:cNvSpPr>
          <p:nvPr>
            <p:ph idx="1" hasCustomPrompt="1"/>
          </p:nvPr>
        </p:nvSpPr>
        <p:spPr>
          <a:xfrm>
            <a:off x="952500" y="1181100"/>
            <a:ext cx="4953000" cy="4176257"/>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hasCustomPrompt="1"/>
          </p:nvPr>
        </p:nvSpPr>
        <p:spPr>
          <a:xfrm>
            <a:off x="952500" y="5548312"/>
            <a:ext cx="10286999" cy="661988"/>
          </a:xfrm>
          <a:solidFill>
            <a:schemeClr val="accent2"/>
          </a:solidFill>
          <a:ln w="19050">
            <a:noFill/>
          </a:ln>
        </p:spPr>
        <p:txBody>
          <a:bodyPr anchor="ctr">
            <a:noAutofit/>
          </a:bodyPr>
          <a:lstStyle>
            <a:lvl1pPr marL="0" indent="0" algn="ctr">
              <a:buNone/>
              <a:defRPr sz="1800" b="1">
                <a:solidFill>
                  <a:schemeClr val="bg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stStyle>
          <a:p>
            <a:pPr lvl="0"/>
            <a:r>
              <a:rPr lang="en-US" dirty="0"/>
              <a:t>Click to add callout text</a:t>
            </a:r>
          </a:p>
        </p:txBody>
      </p:sp>
      <p:sp>
        <p:nvSpPr>
          <p:cNvPr id="11" name="Content Placeholder 2"/>
          <p:cNvSpPr>
            <a:spLocks noGrp="1"/>
          </p:cNvSpPr>
          <p:nvPr>
            <p:ph idx="13" hasCustomPrompt="1"/>
          </p:nvPr>
        </p:nvSpPr>
        <p:spPr>
          <a:xfrm>
            <a:off x="6286501" y="1181100"/>
            <a:ext cx="4952998" cy="4176257"/>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Date Placeholder 17"/>
          <p:cNvSpPr>
            <a:spLocks noGrp="1"/>
          </p:cNvSpPr>
          <p:nvPr>
            <p:ph type="dt" sz="half" idx="15"/>
          </p:nvPr>
        </p:nvSpPr>
        <p:spPr/>
        <p:txBody>
          <a:bodyPr/>
          <a:lstStyle/>
          <a:p>
            <a:fld id="{580F1980-BB30-462A-8444-E0A13D5FE3AD}" type="datetime3">
              <a:rPr lang="en-US" smtClean="0"/>
              <a:t>20 April 2022</a:t>
            </a:fld>
            <a:endParaRPr lang="en-US" dirty="0"/>
          </a:p>
        </p:txBody>
      </p:sp>
      <p:sp>
        <p:nvSpPr>
          <p:cNvPr id="19" name="Footer Placeholder 18"/>
          <p:cNvSpPr>
            <a:spLocks noGrp="1"/>
          </p:cNvSpPr>
          <p:nvPr>
            <p:ph type="ftr" sz="quarter" idx="16"/>
          </p:nvPr>
        </p:nvSpPr>
        <p:spPr/>
        <p:txBody>
          <a:bodyPr/>
          <a:lstStyle/>
          <a:p>
            <a:endParaRPr lang="en-US" dirty="0"/>
          </a:p>
        </p:txBody>
      </p:sp>
      <p:sp>
        <p:nvSpPr>
          <p:cNvPr id="20" name="Slide Number Placeholder 19"/>
          <p:cNvSpPr>
            <a:spLocks noGrp="1"/>
          </p:cNvSpPr>
          <p:nvPr>
            <p:ph type="sldNum" sz="quarter" idx="17"/>
          </p:nvPr>
        </p:nvSpPr>
        <p:spPr/>
        <p:txBody>
          <a:bodyPr/>
          <a:lstStyle/>
          <a:p>
            <a:fld id="{4EBCDCBD-78E1-0D41-A999-31B5EBF8E02C}"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Column, Subtitl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952500" y="1485900"/>
            <a:ext cx="4953000" cy="3871457"/>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hasCustomPrompt="1"/>
          </p:nvPr>
        </p:nvSpPr>
        <p:spPr>
          <a:xfrm>
            <a:off x="952500" y="5548312"/>
            <a:ext cx="10286999" cy="661988"/>
          </a:xfrm>
          <a:solidFill>
            <a:schemeClr val="accent2"/>
          </a:solidFill>
          <a:ln w="19050">
            <a:noFill/>
          </a:ln>
        </p:spPr>
        <p:txBody>
          <a:bodyPr anchor="ctr">
            <a:noAutofit/>
          </a:bodyPr>
          <a:lstStyle>
            <a:lvl1pPr marL="0" indent="0" algn="ctr">
              <a:buNone/>
              <a:defRPr sz="1800" b="1">
                <a:solidFill>
                  <a:schemeClr val="bg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stStyle>
          <a:p>
            <a:pPr lvl="0"/>
            <a:r>
              <a:rPr lang="en-US" dirty="0"/>
              <a:t>Click to add callout text</a:t>
            </a:r>
          </a:p>
        </p:txBody>
      </p:sp>
      <p:sp>
        <p:nvSpPr>
          <p:cNvPr id="11" name="Content Placeholder 2"/>
          <p:cNvSpPr>
            <a:spLocks noGrp="1"/>
          </p:cNvSpPr>
          <p:nvPr>
            <p:ph idx="13" hasCustomPrompt="1"/>
          </p:nvPr>
        </p:nvSpPr>
        <p:spPr>
          <a:xfrm>
            <a:off x="6286501" y="1485900"/>
            <a:ext cx="4952998" cy="3871457"/>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p:cNvSpPr>
            <a:spLocks noGrp="1"/>
          </p:cNvSpPr>
          <p:nvPr>
            <p:ph type="title" hasCustomPrompt="1"/>
          </p:nvPr>
        </p:nvSpPr>
        <p:spPr>
          <a:xfrm>
            <a:off x="457200" y="419100"/>
            <a:ext cx="11277600" cy="342899"/>
          </a:xfrm>
        </p:spPr>
        <p:txBody>
          <a:bodyPr>
            <a:noAutofit/>
          </a:bodyPr>
          <a:lstStyle>
            <a:lvl1pPr>
              <a:defRPr sz="2800"/>
            </a:lvl1pPr>
          </a:lstStyle>
          <a:p>
            <a:r>
              <a:rPr lang="en-US" dirty="0"/>
              <a:t>Click to add title </a:t>
            </a:r>
          </a:p>
        </p:txBody>
      </p:sp>
      <p:sp>
        <p:nvSpPr>
          <p:cNvPr id="12" name="Text Placeholder 8"/>
          <p:cNvSpPr>
            <a:spLocks noGrp="1"/>
          </p:cNvSpPr>
          <p:nvPr>
            <p:ph type="body" sz="quarter" idx="18" hasCustomPrompt="1"/>
          </p:nvPr>
        </p:nvSpPr>
        <p:spPr>
          <a:xfrm>
            <a:off x="457200" y="801380"/>
            <a:ext cx="11277600" cy="379720"/>
          </a:xfrm>
        </p:spPr>
        <p:txBody>
          <a:bodyPr>
            <a:normAutofit/>
          </a:bodyPr>
          <a:lstStyle>
            <a:lvl1pPr marL="0" indent="0">
              <a:buNone/>
              <a:defRPr sz="2000" baseline="0">
                <a:solidFill>
                  <a:schemeClr val="tx2">
                    <a:lumMod val="60000"/>
                    <a:lumOff val="40000"/>
                  </a:schemeClr>
                </a:solidFill>
              </a:defRPr>
            </a:lvl1pPr>
          </a:lstStyle>
          <a:p>
            <a:r>
              <a:rPr lang="en-US" sz="2000" b="0" dirty="0"/>
              <a:t>Click to add subtitle</a:t>
            </a:r>
            <a:endParaRPr lang="en-US" sz="1600" b="0" dirty="0"/>
          </a:p>
        </p:txBody>
      </p:sp>
      <p:sp>
        <p:nvSpPr>
          <p:cNvPr id="16" name="Date Placeholder 15"/>
          <p:cNvSpPr>
            <a:spLocks noGrp="1"/>
          </p:cNvSpPr>
          <p:nvPr>
            <p:ph type="dt" sz="half" idx="19"/>
          </p:nvPr>
        </p:nvSpPr>
        <p:spPr/>
        <p:txBody>
          <a:bodyPr/>
          <a:lstStyle/>
          <a:p>
            <a:fld id="{FAF91DCA-BF81-465E-9F1A-7A79772C474D}" type="datetime3">
              <a:rPr lang="en-US" smtClean="0"/>
              <a:t>20 April 2022</a:t>
            </a:fld>
            <a:endParaRPr lang="en-US" dirty="0"/>
          </a:p>
        </p:txBody>
      </p:sp>
      <p:sp>
        <p:nvSpPr>
          <p:cNvPr id="17" name="Footer Placeholder 16"/>
          <p:cNvSpPr>
            <a:spLocks noGrp="1"/>
          </p:cNvSpPr>
          <p:nvPr>
            <p:ph type="ftr" sz="quarter" idx="20"/>
          </p:nvPr>
        </p:nvSpPr>
        <p:spPr/>
        <p:txBody>
          <a:bodyPr/>
          <a:lstStyle/>
          <a:p>
            <a:endParaRPr lang="en-US" dirty="0"/>
          </a:p>
        </p:txBody>
      </p:sp>
      <p:sp>
        <p:nvSpPr>
          <p:cNvPr id="18" name="Slide Number Placeholder 17"/>
          <p:cNvSpPr>
            <a:spLocks noGrp="1"/>
          </p:cNvSpPr>
          <p:nvPr>
            <p:ph type="sldNum" sz="quarter" idx="21"/>
          </p:nvPr>
        </p:nvSpPr>
        <p:spPr/>
        <p:txBody>
          <a:bodyPr/>
          <a:lstStyle/>
          <a:p>
            <a:fld id="{4EBCDCBD-78E1-0D41-A999-31B5EBF8E02C}"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title</a:t>
            </a:r>
          </a:p>
        </p:txBody>
      </p:sp>
      <p:sp>
        <p:nvSpPr>
          <p:cNvPr id="9" name="Date Placeholder 8"/>
          <p:cNvSpPr>
            <a:spLocks noGrp="1"/>
          </p:cNvSpPr>
          <p:nvPr>
            <p:ph type="dt" sz="half" idx="10"/>
          </p:nvPr>
        </p:nvSpPr>
        <p:spPr/>
        <p:txBody>
          <a:bodyPr/>
          <a:lstStyle/>
          <a:p>
            <a:fld id="{5C5E8A4B-C163-4750-8A07-20C27F1DD650}" type="datetime3">
              <a:rPr lang="en-US" smtClean="0"/>
              <a:t>20 April 2022</a:t>
            </a:fld>
            <a:endParaRPr lang="en-US" dirty="0"/>
          </a:p>
        </p:txBody>
      </p:sp>
      <p:sp>
        <p:nvSpPr>
          <p:cNvPr id="10" name="Footer Placeholder 9"/>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4EBCDCBD-78E1-0D41-A999-31B5EBF8E02C}"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419100"/>
            <a:ext cx="11277600" cy="342899"/>
          </a:xfrm>
        </p:spPr>
        <p:txBody>
          <a:bodyPr>
            <a:noAutofit/>
          </a:bodyPr>
          <a:lstStyle>
            <a:lvl1pPr>
              <a:defRPr sz="2800"/>
            </a:lvl1pPr>
          </a:lstStyle>
          <a:p>
            <a:r>
              <a:rPr lang="en-US" dirty="0"/>
              <a:t>Click to add title </a:t>
            </a:r>
          </a:p>
        </p:txBody>
      </p:sp>
      <p:sp>
        <p:nvSpPr>
          <p:cNvPr id="9" name="Text Placeholder 8"/>
          <p:cNvSpPr>
            <a:spLocks noGrp="1"/>
          </p:cNvSpPr>
          <p:nvPr>
            <p:ph type="body" sz="quarter" idx="13" hasCustomPrompt="1"/>
          </p:nvPr>
        </p:nvSpPr>
        <p:spPr>
          <a:xfrm>
            <a:off x="457200" y="801380"/>
            <a:ext cx="11277600" cy="379720"/>
          </a:xfrm>
        </p:spPr>
        <p:txBody>
          <a:bodyPr>
            <a:normAutofit/>
          </a:bodyPr>
          <a:lstStyle>
            <a:lvl1pPr marL="0" indent="0">
              <a:buNone/>
              <a:defRPr sz="2000" baseline="0">
                <a:solidFill>
                  <a:schemeClr val="tx2">
                    <a:lumMod val="60000"/>
                    <a:lumOff val="40000"/>
                  </a:schemeClr>
                </a:solidFill>
              </a:defRPr>
            </a:lvl1pPr>
          </a:lstStyle>
          <a:p>
            <a:r>
              <a:rPr lang="en-US" sz="2000" b="0" dirty="0"/>
              <a:t>Click to add subtitle</a:t>
            </a:r>
            <a:endParaRPr lang="en-US" sz="1600" b="0" dirty="0"/>
          </a:p>
        </p:txBody>
      </p:sp>
      <p:sp>
        <p:nvSpPr>
          <p:cNvPr id="10" name="Date Placeholder 9"/>
          <p:cNvSpPr>
            <a:spLocks noGrp="1"/>
          </p:cNvSpPr>
          <p:nvPr>
            <p:ph type="dt" sz="half" idx="14"/>
          </p:nvPr>
        </p:nvSpPr>
        <p:spPr/>
        <p:txBody>
          <a:bodyPr/>
          <a:lstStyle/>
          <a:p>
            <a:fld id="{CF999DA4-C7B3-416B-B64C-11D36F7936CF}" type="datetime3">
              <a:rPr lang="en-US" smtClean="0"/>
              <a:t>20 April 2022</a:t>
            </a:fld>
            <a:endParaRPr lang="en-US" dirty="0"/>
          </a:p>
        </p:txBody>
      </p:sp>
      <p:sp>
        <p:nvSpPr>
          <p:cNvPr id="11" name="Footer Placeholder 10"/>
          <p:cNvSpPr>
            <a:spLocks noGrp="1"/>
          </p:cNvSpPr>
          <p:nvPr>
            <p:ph type="ftr" sz="quarter" idx="15"/>
          </p:nvPr>
        </p:nvSpPr>
        <p:spPr/>
        <p:txBody>
          <a:bodyPr/>
          <a:lstStyle/>
          <a:p>
            <a:endParaRPr lang="en-US" dirty="0"/>
          </a:p>
        </p:txBody>
      </p:sp>
      <p:sp>
        <p:nvSpPr>
          <p:cNvPr id="12" name="Slide Number Placeholder 11"/>
          <p:cNvSpPr>
            <a:spLocks noGrp="1"/>
          </p:cNvSpPr>
          <p:nvPr>
            <p:ph type="sldNum" sz="quarter" idx="16"/>
          </p:nvPr>
        </p:nvSpPr>
        <p:spPr/>
        <p:txBody>
          <a:bodyPr/>
          <a:lstStyle/>
          <a:p>
            <a:fld id="{4EBCDCBD-78E1-0D41-A999-31B5EBF8E02C}"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Slide 1 Dark">
    <p:spTree>
      <p:nvGrpSpPr>
        <p:cNvPr id="1" name=""/>
        <p:cNvGrpSpPr/>
        <p:nvPr/>
      </p:nvGrpSpPr>
      <p:grpSpPr>
        <a:xfrm>
          <a:off x="0" y="0"/>
          <a:ext cx="0" cy="0"/>
          <a:chOff x="0" y="0"/>
          <a:chExt cx="0" cy="0"/>
        </a:xfrm>
      </p:grpSpPr>
      <p:sp>
        <p:nvSpPr>
          <p:cNvPr id="17" name="Date Placeholder 16"/>
          <p:cNvSpPr>
            <a:spLocks noGrp="1"/>
          </p:cNvSpPr>
          <p:nvPr>
            <p:ph type="dt" sz="half" idx="14"/>
          </p:nvPr>
        </p:nvSpPr>
        <p:spPr/>
        <p:txBody>
          <a:bodyPr/>
          <a:lstStyle/>
          <a:p>
            <a:fld id="{03AE6764-091D-4B77-8756-B5D91EEABF5A}" type="datetime3">
              <a:rPr lang="en-US" smtClean="0"/>
              <a:t>20 April 2022</a:t>
            </a:fld>
            <a:endParaRPr lang="en-US" dirty="0"/>
          </a:p>
        </p:txBody>
      </p:sp>
      <p:sp>
        <p:nvSpPr>
          <p:cNvPr id="18" name="Footer Placeholder 17"/>
          <p:cNvSpPr>
            <a:spLocks noGrp="1"/>
          </p:cNvSpPr>
          <p:nvPr>
            <p:ph type="ftr" sz="quarter" idx="15"/>
          </p:nvPr>
        </p:nvSpPr>
        <p:spPr/>
        <p:txBody>
          <a:bodyPr/>
          <a:lstStyle/>
          <a:p>
            <a:endParaRPr lang="en-US" dirty="0"/>
          </a:p>
        </p:txBody>
      </p:sp>
      <p:sp>
        <p:nvSpPr>
          <p:cNvPr id="19" name="Slide Number Placeholder 18"/>
          <p:cNvSpPr>
            <a:spLocks noGrp="1"/>
          </p:cNvSpPr>
          <p:nvPr>
            <p:ph type="sldNum" sz="quarter" idx="16"/>
          </p:nvPr>
        </p:nvSpPr>
        <p:spPr/>
        <p:txBody>
          <a:bodyPr/>
          <a:lstStyle/>
          <a:p>
            <a:fld id="{4EBCDCBD-78E1-0D41-A999-31B5EBF8E02C}" type="slidenum">
              <a:rPr lang="en-US" smtClean="0"/>
              <a:pPr/>
              <a:t>‹#›</a:t>
            </a:fld>
            <a:endParaRPr lang="en-US" dirty="0"/>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74" y="0"/>
            <a:ext cx="12189624" cy="6856664"/>
          </a:xfrm>
          <a:prstGeom prst="rect">
            <a:avLst/>
          </a:prstGeom>
          <a:ln>
            <a:noFill/>
          </a:ln>
        </p:spPr>
      </p:pic>
      <p:sp>
        <p:nvSpPr>
          <p:cNvPr id="10" name="Rectangle 9"/>
          <p:cNvSpPr/>
          <p:nvPr/>
        </p:nvSpPr>
        <p:spPr>
          <a:xfrm>
            <a:off x="0" y="4358640"/>
            <a:ext cx="12192000" cy="2499360"/>
          </a:xfrm>
          <a:prstGeom prst="rect">
            <a:avLst/>
          </a:prstGeom>
          <a:gradFill>
            <a:gsLst>
              <a:gs pos="0">
                <a:schemeClr val="accent1">
                  <a:lumMod val="50000"/>
                  <a:alpha val="0"/>
                </a:schemeClr>
              </a:gs>
              <a:gs pos="100000">
                <a:schemeClr val="accent1">
                  <a:lumMod val="50000"/>
                  <a:alpha val="2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685800" y="2324100"/>
            <a:ext cx="9144000" cy="1572399"/>
          </a:xfrm>
        </p:spPr>
        <p:txBody>
          <a:bodyPr anchor="b">
            <a:normAutofit/>
          </a:bodyPr>
          <a:lstStyle>
            <a:lvl1pPr algn="l">
              <a:defRPr sz="4000">
                <a:solidFill>
                  <a:schemeClr val="bg1"/>
                </a:solidFill>
              </a:defRPr>
            </a:lvl1pPr>
          </a:lstStyle>
          <a:p>
            <a:r>
              <a:rPr lang="en-US" dirty="0"/>
              <a:t>Click to add title</a:t>
            </a:r>
          </a:p>
        </p:txBody>
      </p:sp>
      <p:sp>
        <p:nvSpPr>
          <p:cNvPr id="3" name="Subtitle 2"/>
          <p:cNvSpPr>
            <a:spLocks noGrp="1"/>
          </p:cNvSpPr>
          <p:nvPr>
            <p:ph type="subTitle" idx="1" hasCustomPrompt="1"/>
          </p:nvPr>
        </p:nvSpPr>
        <p:spPr>
          <a:xfrm>
            <a:off x="685800" y="4038600"/>
            <a:ext cx="9144000" cy="837532"/>
          </a:xfrm>
        </p:spPr>
        <p:txBody>
          <a:bodyPr lIns="0" tIns="0" rIns="0" bIns="0"/>
          <a:lstStyle>
            <a:lvl1pPr marL="0" indent="0" algn="l">
              <a:buNone/>
              <a:defRPr sz="2400" b="1">
                <a:solidFill>
                  <a:schemeClr val="accent2">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 </a:t>
            </a:r>
          </a:p>
        </p:txBody>
      </p:sp>
      <p:sp>
        <p:nvSpPr>
          <p:cNvPr id="12" name="Text Placeholder 11"/>
          <p:cNvSpPr>
            <a:spLocks noGrp="1"/>
          </p:cNvSpPr>
          <p:nvPr>
            <p:ph type="body" sz="quarter" idx="13" hasCustomPrompt="1"/>
          </p:nvPr>
        </p:nvSpPr>
        <p:spPr>
          <a:xfrm>
            <a:off x="685800" y="4876800"/>
            <a:ext cx="5410200" cy="1333500"/>
          </a:xfrm>
        </p:spPr>
        <p:txBody>
          <a:bodyPr lIns="0" tIns="0" rIns="0" bIns="0">
            <a:normAutofit/>
          </a:bodyPr>
          <a:lstStyle>
            <a:lvl1pPr marL="0" indent="0">
              <a:lnSpc>
                <a:spcPct val="100000"/>
              </a:lnSpc>
              <a:spcBef>
                <a:spcPts val="0"/>
              </a:spcBef>
              <a:buNone/>
              <a:defRPr sz="1400">
                <a:solidFill>
                  <a:schemeClr val="accent2">
                    <a:lumMod val="60000"/>
                    <a:lumOff val="4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Name</a:t>
            </a:r>
            <a:br>
              <a:rPr lang="en-US" dirty="0"/>
            </a:br>
            <a:r>
              <a:rPr lang="en-US" dirty="0"/>
              <a:t>Title</a:t>
            </a:r>
            <a:br>
              <a:rPr lang="en-US" dirty="0"/>
            </a:br>
            <a:r>
              <a:rPr lang="en-US" dirty="0"/>
              <a:t>Contact information</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009" y="95382"/>
            <a:ext cx="3178301" cy="1309907"/>
          </a:xfrm>
          <a:prstGeom prst="rect">
            <a:avLst/>
          </a:prstGeom>
        </p:spPr>
      </p:pic>
    </p:spTree>
  </p:cSld>
  <p:clrMapOvr>
    <a:masterClrMapping/>
  </p:clrMapOvr>
  <p:extLst>
    <p:ext uri="{DCECCB84-F9BA-43D5-87BE-67443E8EF086}">
      <p15:sldGuideLst xmlns:p15="http://schemas.microsoft.com/office/powerpoint/2012/main">
        <p15:guide id="2" pos="43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5 Dark">
    <p:bg>
      <p:bgPr>
        <a:solidFill>
          <a:schemeClr val="accent1"/>
        </a:solidFill>
        <a:effectLst/>
      </p:bgPr>
    </p:bg>
    <p:spTree>
      <p:nvGrpSpPr>
        <p:cNvPr id="1" name=""/>
        <p:cNvGrpSpPr/>
        <p:nvPr/>
      </p:nvGrpSpPr>
      <p:grpSpPr>
        <a:xfrm>
          <a:off x="0" y="0"/>
          <a:ext cx="0" cy="0"/>
          <a:chOff x="0" y="0"/>
          <a:chExt cx="0" cy="0"/>
        </a:xfrm>
      </p:grpSpPr>
      <p:sp>
        <p:nvSpPr>
          <p:cNvPr id="19" name="Date Placeholder 18"/>
          <p:cNvSpPr>
            <a:spLocks noGrp="1"/>
          </p:cNvSpPr>
          <p:nvPr>
            <p:ph type="dt" sz="half" idx="15"/>
          </p:nvPr>
        </p:nvSpPr>
        <p:spPr/>
        <p:txBody>
          <a:bodyPr/>
          <a:lstStyle/>
          <a:p>
            <a:fld id="{4D2E7C0A-B003-47BB-897B-0979338FF81B}" type="datetime3">
              <a:rPr lang="en-US" smtClean="0"/>
              <a:t>20 April 2022</a:t>
            </a:fld>
            <a:endParaRPr lang="en-US" dirty="0"/>
          </a:p>
        </p:txBody>
      </p:sp>
      <p:sp>
        <p:nvSpPr>
          <p:cNvPr id="22" name="Footer Placeholder 21"/>
          <p:cNvSpPr>
            <a:spLocks noGrp="1"/>
          </p:cNvSpPr>
          <p:nvPr>
            <p:ph type="ftr" sz="quarter" idx="16"/>
          </p:nvPr>
        </p:nvSpPr>
        <p:spPr/>
        <p:txBody>
          <a:bodyPr/>
          <a:lstStyle/>
          <a:p>
            <a:endParaRPr lang="en-US" dirty="0"/>
          </a:p>
        </p:txBody>
      </p:sp>
      <p:sp>
        <p:nvSpPr>
          <p:cNvPr id="23" name="Slide Number Placeholder 22"/>
          <p:cNvSpPr>
            <a:spLocks noGrp="1"/>
          </p:cNvSpPr>
          <p:nvPr>
            <p:ph type="sldNum" sz="quarter" idx="17"/>
          </p:nvPr>
        </p:nvSpPr>
        <p:spPr/>
        <p:txBody>
          <a:bodyPr/>
          <a:lstStyle/>
          <a:p>
            <a:fld id="{4EBCDCBD-78E1-0D41-A999-31B5EBF8E02C}" type="slidenum">
              <a:rPr lang="en-US" smtClean="0"/>
              <a:pPr/>
              <a:t>‹#›</a:t>
            </a:fld>
            <a:endParaRPr lang="en-US" dirty="0"/>
          </a:p>
        </p:txBody>
      </p:sp>
      <p:pic>
        <p:nvPicPr>
          <p:cNvPr id="21" name="Picture 2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667"/>
            <a:ext cx="12189624" cy="6856664"/>
          </a:xfrm>
          <a:prstGeom prst="rect">
            <a:avLst/>
          </a:prstGeom>
        </p:spPr>
      </p:pic>
      <p:sp>
        <p:nvSpPr>
          <p:cNvPr id="13" name="Rectangle 12"/>
          <p:cNvSpPr/>
          <p:nvPr/>
        </p:nvSpPr>
        <p:spPr>
          <a:xfrm>
            <a:off x="0" y="4361627"/>
            <a:ext cx="12192000" cy="2499360"/>
          </a:xfrm>
          <a:prstGeom prst="rect">
            <a:avLst/>
          </a:prstGeom>
          <a:gradFill>
            <a:gsLst>
              <a:gs pos="0">
                <a:schemeClr val="accent1">
                  <a:lumMod val="50000"/>
                  <a:alpha val="0"/>
                </a:schemeClr>
              </a:gs>
              <a:gs pos="100000">
                <a:schemeClr val="accent1">
                  <a:lumMod val="50000"/>
                  <a:alpha val="2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4191000" y="1028700"/>
            <a:ext cx="6819900" cy="1482245"/>
          </a:xfrm>
        </p:spPr>
        <p:txBody>
          <a:bodyPr anchor="t">
            <a:normAutofit/>
          </a:bodyPr>
          <a:lstStyle>
            <a:lvl1pPr algn="l">
              <a:defRPr sz="3200" baseline="0">
                <a:solidFill>
                  <a:schemeClr val="bg1"/>
                </a:solidFill>
              </a:defRPr>
            </a:lvl1pPr>
          </a:lstStyle>
          <a:p>
            <a:r>
              <a:rPr lang="en-US" dirty="0"/>
              <a:t>Click to add title </a:t>
            </a:r>
            <a:br>
              <a:rPr lang="en-US" dirty="0"/>
            </a:br>
            <a:r>
              <a:rPr lang="en-US" dirty="0"/>
              <a:t>(recommended for titles that </a:t>
            </a:r>
            <a:br>
              <a:rPr lang="en-US" dirty="0"/>
            </a:br>
            <a:r>
              <a:rPr lang="en-US" dirty="0"/>
              <a:t>are 2-3 lines long)</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338" y="532082"/>
            <a:ext cx="3271029" cy="2139696"/>
          </a:xfrm>
          <a:prstGeom prst="rect">
            <a:avLst/>
          </a:prstGeom>
        </p:spPr>
      </p:pic>
      <p:cxnSp>
        <p:nvCxnSpPr>
          <p:cNvPr id="8" name="Straight Connector 7"/>
          <p:cNvCxnSpPr/>
          <p:nvPr/>
        </p:nvCxnSpPr>
        <p:spPr>
          <a:xfrm>
            <a:off x="4191000" y="3855309"/>
            <a:ext cx="6819900"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6" name="Text Placeholder 11"/>
          <p:cNvSpPr>
            <a:spLocks noGrp="1"/>
          </p:cNvSpPr>
          <p:nvPr>
            <p:ph type="body" sz="quarter" idx="14" hasCustomPrompt="1"/>
          </p:nvPr>
        </p:nvSpPr>
        <p:spPr>
          <a:xfrm>
            <a:off x="4191000" y="3976706"/>
            <a:ext cx="6819900" cy="2233594"/>
          </a:xfrm>
        </p:spPr>
        <p:txBody>
          <a:bodyPr lIns="0" tIns="0" rIns="0" bIns="0">
            <a:normAutofit/>
          </a:bodyPr>
          <a:lstStyle>
            <a:lvl1pPr marL="0" indent="0">
              <a:spcBef>
                <a:spcPts val="200"/>
              </a:spcBef>
              <a:buNone/>
              <a:defRPr sz="1000" baseline="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r>
              <a:rPr lang="en-US" dirty="0">
                <a:effectLst/>
                <a:latin typeface="Helvetica" charset="0"/>
              </a:rPr>
              <a:t>Click to add classification text</a:t>
            </a:r>
          </a:p>
        </p:txBody>
      </p:sp>
      <p:cxnSp>
        <p:nvCxnSpPr>
          <p:cNvPr id="20" name="Straight Connector 19"/>
          <p:cNvCxnSpPr/>
          <p:nvPr/>
        </p:nvCxnSpPr>
        <p:spPr>
          <a:xfrm>
            <a:off x="4191000" y="3855309"/>
            <a:ext cx="6819900"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4191000" y="3855309"/>
            <a:ext cx="68199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Subtitle 2"/>
          <p:cNvSpPr>
            <a:spLocks noGrp="1"/>
          </p:cNvSpPr>
          <p:nvPr>
            <p:ph type="subTitle" idx="1" hasCustomPrompt="1"/>
          </p:nvPr>
        </p:nvSpPr>
        <p:spPr>
          <a:xfrm>
            <a:off x="4191001" y="2514600"/>
            <a:ext cx="6819900" cy="342899"/>
          </a:xfrm>
        </p:spPr>
        <p:txBody>
          <a:bodyPr lIns="0" tIns="0" rIns="0" bIns="0">
            <a:normAutofit/>
          </a:bodyPr>
          <a:lstStyle>
            <a:lvl1pPr marL="0" indent="0" algn="l">
              <a:buNone/>
              <a:defRPr sz="1600" b="1">
                <a:solidFill>
                  <a:schemeClr val="accent2">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7" name="Text Placeholder 11"/>
          <p:cNvSpPr>
            <a:spLocks noGrp="1"/>
          </p:cNvSpPr>
          <p:nvPr>
            <p:ph type="body" sz="quarter" idx="13" hasCustomPrompt="1"/>
          </p:nvPr>
        </p:nvSpPr>
        <p:spPr>
          <a:xfrm>
            <a:off x="4191000" y="2860102"/>
            <a:ext cx="6819900" cy="790832"/>
          </a:xfrm>
        </p:spPr>
        <p:txBody>
          <a:bodyPr lIns="0" tIns="0" rIns="0" bIns="0">
            <a:normAutofit/>
          </a:bodyPr>
          <a:lstStyle>
            <a:lvl1pPr marL="0" indent="0">
              <a:spcBef>
                <a:spcPts val="0"/>
              </a:spcBef>
              <a:buNone/>
              <a:defRPr sz="1200">
                <a:solidFill>
                  <a:schemeClr val="accent2">
                    <a:lumMod val="60000"/>
                    <a:lumOff val="4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Name</a:t>
            </a:r>
            <a:br>
              <a:rPr lang="en-US" dirty="0"/>
            </a:br>
            <a:r>
              <a:rPr lang="en-US" dirty="0"/>
              <a:t>Title</a:t>
            </a:r>
            <a:br>
              <a:rPr lang="en-US" dirty="0"/>
            </a:br>
            <a:r>
              <a:rPr lang="en-US" dirty="0"/>
              <a:t>Contact information</a:t>
            </a:r>
          </a:p>
        </p:txBody>
      </p:sp>
      <p:sp>
        <p:nvSpPr>
          <p:cNvPr id="24" name="TextBox 23"/>
          <p:cNvSpPr txBox="1"/>
          <p:nvPr userDrawn="1"/>
        </p:nvSpPr>
        <p:spPr>
          <a:xfrm>
            <a:off x="1082518" y="2541694"/>
            <a:ext cx="2210142" cy="497572"/>
          </a:xfrm>
          <a:prstGeom prst="rect">
            <a:avLst/>
          </a:prstGeom>
          <a:noFill/>
          <a:ln w="19050">
            <a:noFill/>
          </a:ln>
        </p:spPr>
        <p:txBody>
          <a:bodyPr wrap="square" rtlCol="0">
            <a:spAutoFit/>
          </a:bodyPr>
          <a:lstStyle/>
          <a:p>
            <a:pPr marL="0" marR="0" indent="0" algn="ctr" defTabSz="914400" rtl="0" eaLnBrk="1" fontAlgn="auto" latinLnBrk="0" hangingPunct="1">
              <a:lnSpc>
                <a:spcPts val="1600"/>
              </a:lnSpc>
              <a:spcBef>
                <a:spcPts val="0"/>
              </a:spcBef>
              <a:spcAft>
                <a:spcPts val="0"/>
              </a:spcAft>
              <a:buClrTx/>
              <a:buSzTx/>
              <a:buFontTx/>
              <a:buNone/>
              <a:tabLst/>
              <a:defRPr/>
            </a:pPr>
            <a:r>
              <a:rPr lang="en-US" sz="1200" dirty="0">
                <a:solidFill>
                  <a:schemeClr val="bg1"/>
                </a:solidFill>
                <a:latin typeface="+mn-lt"/>
                <a:ea typeface="Myriad Pro" charset="0"/>
                <a:cs typeface="Myriad Pro" charset="0"/>
              </a:rPr>
              <a:t>11100 Johns Hopkins Road </a:t>
            </a:r>
            <a:br>
              <a:rPr lang="en-US" sz="1200" dirty="0">
                <a:solidFill>
                  <a:schemeClr val="bg1"/>
                </a:solidFill>
                <a:latin typeface="+mn-lt"/>
                <a:ea typeface="Myriad Pro" charset="0"/>
                <a:cs typeface="Myriad Pro" charset="0"/>
              </a:rPr>
            </a:br>
            <a:r>
              <a:rPr lang="en-US" sz="1200" dirty="0">
                <a:solidFill>
                  <a:schemeClr val="bg1"/>
                </a:solidFill>
                <a:latin typeface="+mn-lt"/>
                <a:ea typeface="Myriad Pro" charset="0"/>
                <a:cs typeface="Myriad Pro" charset="0"/>
              </a:rPr>
              <a:t>Laurel, MD 20723-6099</a:t>
            </a:r>
          </a:p>
        </p:txBody>
      </p:sp>
      <p:cxnSp>
        <p:nvCxnSpPr>
          <p:cNvPr id="25" name="Straight Connector 24"/>
          <p:cNvCxnSpPr/>
          <p:nvPr userDrawn="1"/>
        </p:nvCxnSpPr>
        <p:spPr>
          <a:xfrm>
            <a:off x="1082518" y="2387995"/>
            <a:ext cx="2210142"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5" pos="693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Rectangle 12"/>
          <p:cNvSpPr/>
          <p:nvPr userDrawn="1"/>
        </p:nvSpPr>
        <p:spPr>
          <a:xfrm>
            <a:off x="0" y="6499798"/>
            <a:ext cx="12192000" cy="35661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lgn="ctr"/>
            <a:endParaRPr lang="en-US" dirty="0"/>
          </a:p>
        </p:txBody>
      </p:sp>
      <p:cxnSp>
        <p:nvCxnSpPr>
          <p:cNvPr id="15" name="Straight Connector 14"/>
          <p:cNvCxnSpPr/>
          <p:nvPr userDrawn="1"/>
        </p:nvCxnSpPr>
        <p:spPr>
          <a:xfrm>
            <a:off x="0" y="6500474"/>
            <a:ext cx="1219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457200" y="419100"/>
            <a:ext cx="11277600" cy="762000"/>
          </a:xfrm>
          <a:prstGeom prst="rect">
            <a:avLst/>
          </a:prstGeom>
        </p:spPr>
        <p:txBody>
          <a:bodyPr vert="horz" lIns="0" tIns="0" rIns="0" bIns="0" rtlCol="0" anchor="t" anchorCtr="0">
            <a:normAutofit/>
          </a:bodyPr>
          <a:lstStyle/>
          <a:p>
            <a:r>
              <a:rPr lang="en-US" dirty="0"/>
              <a:t>Click to add title</a:t>
            </a:r>
          </a:p>
        </p:txBody>
      </p:sp>
      <p:sp>
        <p:nvSpPr>
          <p:cNvPr id="3" name="Text Placeholder 2"/>
          <p:cNvSpPr>
            <a:spLocks noGrp="1"/>
          </p:cNvSpPr>
          <p:nvPr>
            <p:ph type="body" idx="1"/>
          </p:nvPr>
        </p:nvSpPr>
        <p:spPr>
          <a:xfrm>
            <a:off x="952500" y="1181100"/>
            <a:ext cx="10287000" cy="5029200"/>
          </a:xfrm>
          <a:prstGeom prst="rect">
            <a:avLst/>
          </a:prstGeom>
        </p:spPr>
        <p:txBody>
          <a:bodyPr vert="horz" lIns="0" tIns="0" rIns="0" bIns="0" rtlCol="0">
            <a:normAutofit/>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036810" y="6500814"/>
            <a:ext cx="1371600" cy="357186"/>
          </a:xfrm>
          <a:prstGeom prst="rect">
            <a:avLst/>
          </a:prstGeom>
        </p:spPr>
        <p:txBody>
          <a:bodyPr vert="horz" lIns="91440" tIns="0" rIns="91440" bIns="0" rtlCol="0" anchor="ctr"/>
          <a:lstStyle>
            <a:lvl1pPr algn="r">
              <a:defRPr sz="1000">
                <a:solidFill>
                  <a:schemeClr val="bg1">
                    <a:lumMod val="50000"/>
                  </a:schemeClr>
                </a:solidFill>
              </a:defRPr>
            </a:lvl1pPr>
          </a:lstStyle>
          <a:p>
            <a:fld id="{EBD90533-0019-439F-9033-E5FD503D101E}" type="datetime3">
              <a:rPr lang="en-US" smtClean="0"/>
              <a:t>20 April 2022</a:t>
            </a:fld>
            <a:endParaRPr lang="en-US" dirty="0"/>
          </a:p>
        </p:txBody>
      </p:sp>
      <p:sp>
        <p:nvSpPr>
          <p:cNvPr id="5" name="Footer Placeholder 4"/>
          <p:cNvSpPr>
            <a:spLocks noGrp="1"/>
          </p:cNvSpPr>
          <p:nvPr>
            <p:ph type="ftr" sz="quarter" idx="3"/>
          </p:nvPr>
        </p:nvSpPr>
        <p:spPr>
          <a:xfrm>
            <a:off x="742416" y="6500814"/>
            <a:ext cx="3197406" cy="355600"/>
          </a:xfrm>
          <a:prstGeom prst="rect">
            <a:avLst/>
          </a:prstGeom>
        </p:spPr>
        <p:txBody>
          <a:bodyPr vert="horz" lIns="91440" tIns="0" rIns="91440" bIns="0" rtlCol="0" anchor="ctr"/>
          <a:lstStyle>
            <a:lvl1pPr algn="l">
              <a:defRPr sz="1000">
                <a:solidFill>
                  <a:schemeClr val="bg1">
                    <a:lumMod val="50000"/>
                  </a:schemeClr>
                </a:solidFill>
              </a:defRPr>
            </a:lvl1pPr>
          </a:lstStyle>
          <a:p>
            <a:endParaRPr lang="en-US" dirty="0"/>
          </a:p>
        </p:txBody>
      </p:sp>
      <p:sp>
        <p:nvSpPr>
          <p:cNvPr id="6" name="Slide Number Placeholder 5"/>
          <p:cNvSpPr>
            <a:spLocks noGrp="1"/>
          </p:cNvSpPr>
          <p:nvPr>
            <p:ph type="sldNum" sz="quarter" idx="4"/>
          </p:nvPr>
        </p:nvSpPr>
        <p:spPr>
          <a:xfrm>
            <a:off x="11440302" y="6500474"/>
            <a:ext cx="381000" cy="357526"/>
          </a:xfrm>
          <a:prstGeom prst="rect">
            <a:avLst/>
          </a:prstGeom>
        </p:spPr>
        <p:txBody>
          <a:bodyPr vert="horz" lIns="0" tIns="0" rIns="0" bIns="0" rtlCol="0" anchor="ctr"/>
          <a:lstStyle>
            <a:lvl1pPr algn="ctr">
              <a:defRPr sz="1000" b="1">
                <a:solidFill>
                  <a:schemeClr val="accent2"/>
                </a:solidFill>
              </a:defRPr>
            </a:lvl1pPr>
          </a:lstStyle>
          <a:p>
            <a:fld id="{4EBCDCBD-78E1-0D41-A999-31B5EBF8E02C}" type="slidenum">
              <a:rPr lang="en-US" smtClean="0"/>
              <a:pPr/>
              <a:t>‹#›</a:t>
            </a:fld>
            <a:endParaRPr lang="en-US" dirty="0"/>
          </a:p>
        </p:txBody>
      </p:sp>
      <p:cxnSp>
        <p:nvCxnSpPr>
          <p:cNvPr id="8" name="Straight Connector 7"/>
          <p:cNvCxnSpPr/>
          <p:nvPr userDrawn="1"/>
        </p:nvCxnSpPr>
        <p:spPr>
          <a:xfrm>
            <a:off x="11424239" y="6604000"/>
            <a:ext cx="0" cy="155141"/>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457200" y="6566791"/>
            <a:ext cx="210893" cy="226709"/>
          </a:xfrm>
          <a:prstGeom prst="rect">
            <a:avLst/>
          </a:prstGeom>
        </p:spPr>
      </p:pic>
    </p:spTree>
    <p:extLst>
      <p:ext uri="{BB962C8B-B14F-4D97-AF65-F5344CB8AC3E}">
        <p14:creationId xmlns:p14="http://schemas.microsoft.com/office/powerpoint/2010/main" val="92444638"/>
      </p:ext>
    </p:extLst>
  </p:cSld>
  <p:clrMap bg1="lt1" tx1="dk1" bg2="lt2" tx2="dk2" accent1="accent1" accent2="accent2" accent3="accent3" accent4="accent4" accent5="accent5" accent6="accent6" hlink="hlink" folHlink="folHlink"/>
  <p:sldLayoutIdLst>
    <p:sldLayoutId id="2147483692" r:id="rId1"/>
    <p:sldLayoutId id="2147483697" r:id="rId2"/>
    <p:sldLayoutId id="2147483731" r:id="rId3"/>
    <p:sldLayoutId id="2147483701" r:id="rId4"/>
    <p:sldLayoutId id="2147483732" r:id="rId5"/>
    <p:sldLayoutId id="2147483711" r:id="rId6"/>
    <p:sldLayoutId id="2147483737" r:id="rId7"/>
    <p:sldLayoutId id="2147483719" r:id="rId8"/>
    <p:sldLayoutId id="2147483724" r:id="rId9"/>
    <p:sldLayoutId id="2147483717" r:id="rId10"/>
    <p:sldLayoutId id="2147483720" r:id="rId11"/>
    <p:sldLayoutId id="2147483715" r:id="rId12"/>
  </p:sldLayoutIdLst>
  <p:hf hdr="0"/>
  <p:txStyles>
    <p:titleStyle>
      <a:lvl1pPr algn="l" defTabSz="914400" rtl="0" eaLnBrk="1" latinLnBrk="0" hangingPunct="1">
        <a:lnSpc>
          <a:spcPct val="90000"/>
        </a:lnSpc>
        <a:spcBef>
          <a:spcPct val="0"/>
        </a:spcBef>
        <a:buNone/>
        <a:defRPr sz="3600" b="1" kern="1200" baseline="0">
          <a:solidFill>
            <a:schemeClr val="accent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a:buChar char="•"/>
        <a:defRPr sz="2000" kern="1200">
          <a:solidFill>
            <a:schemeClr val="tx2">
              <a:lumMod val="75000"/>
            </a:schemeClr>
          </a:solidFill>
          <a:latin typeface="+mn-lt"/>
          <a:ea typeface="+mn-ea"/>
          <a:cs typeface="+mn-cs"/>
        </a:defRPr>
      </a:lvl1pPr>
      <a:lvl2pPr marL="693738" indent="-246063" algn="l" defTabSz="914400" rtl="0" eaLnBrk="1" latinLnBrk="0" hangingPunct="1">
        <a:lnSpc>
          <a:spcPct val="100000"/>
        </a:lnSpc>
        <a:spcBef>
          <a:spcPts val="400"/>
        </a:spcBef>
        <a:buFont typeface=".AppleSystemUIFont" charset="-120"/>
        <a:buChar char="-"/>
        <a:tabLst/>
        <a:defRPr sz="1600" kern="1200">
          <a:solidFill>
            <a:schemeClr val="tx2">
              <a:lumMod val="75000"/>
            </a:schemeClr>
          </a:solidFill>
          <a:latin typeface="+mn-lt"/>
          <a:ea typeface="+mn-ea"/>
          <a:cs typeface="+mn-cs"/>
        </a:defRPr>
      </a:lvl2pPr>
      <a:lvl3pPr marL="1150938" indent="-228600" algn="l" defTabSz="914400" rtl="0" eaLnBrk="1" latinLnBrk="0" hangingPunct="1">
        <a:lnSpc>
          <a:spcPct val="100000"/>
        </a:lnSpc>
        <a:spcBef>
          <a:spcPts val="400"/>
        </a:spcBef>
        <a:buSzPct val="80000"/>
        <a:buFont typeface="Wingdings" charset="2"/>
        <a:buChar char="§"/>
        <a:tabLst/>
        <a:defRPr sz="1600" kern="1200">
          <a:solidFill>
            <a:schemeClr val="tx2">
              <a:lumMod val="75000"/>
            </a:schemeClr>
          </a:solidFill>
          <a:latin typeface="+mn-lt"/>
          <a:ea typeface="+mn-ea"/>
          <a:cs typeface="+mn-cs"/>
        </a:defRPr>
      </a:lvl3pPr>
      <a:lvl4pPr marL="1606550" indent="-227013" algn="l" defTabSz="914400" rtl="0" eaLnBrk="1" latinLnBrk="0" hangingPunct="1">
        <a:lnSpc>
          <a:spcPct val="100000"/>
        </a:lnSpc>
        <a:spcBef>
          <a:spcPts val="400"/>
        </a:spcBef>
        <a:buSzPct val="80000"/>
        <a:buFont typeface="Courier New" charset="0"/>
        <a:buChar char="o"/>
        <a:tabLst/>
        <a:defRPr sz="1600" kern="1200">
          <a:solidFill>
            <a:schemeClr val="tx2">
              <a:lumMod val="75000"/>
            </a:schemeClr>
          </a:solidFill>
          <a:latin typeface="+mn-lt"/>
          <a:ea typeface="+mn-ea"/>
          <a:cs typeface="+mn-cs"/>
        </a:defRPr>
      </a:lvl4pPr>
      <a:lvl5pPr marL="2063750" indent="-228600" algn="l" defTabSz="914400" rtl="0" eaLnBrk="1" latinLnBrk="0" hangingPunct="1">
        <a:lnSpc>
          <a:spcPct val="100000"/>
        </a:lnSpc>
        <a:spcBef>
          <a:spcPts val="400"/>
        </a:spcBef>
        <a:buFont typeface="Arial"/>
        <a:buChar char="•"/>
        <a:tabLst/>
        <a:defRPr sz="1600" kern="1200" baseline="0">
          <a:solidFill>
            <a:schemeClr val="tx2">
              <a:lumMod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0" orient="horz" pos="264" userDrawn="1">
          <p15:clr>
            <a:srgbClr val="F26B43"/>
          </p15:clr>
        </p15:guide>
        <p15:guide id="11" pos="288" userDrawn="1">
          <p15:clr>
            <a:srgbClr val="F26B43"/>
          </p15:clr>
        </p15:guide>
        <p15:guide id="12" pos="7392" userDrawn="1">
          <p15:clr>
            <a:srgbClr val="F26B43"/>
          </p15:clr>
        </p15:guide>
        <p15:guide id="13" orient="horz" pos="3912" userDrawn="1">
          <p15:clr>
            <a:srgbClr val="F26B43"/>
          </p15:clr>
        </p15:guide>
        <p15:guide id="14" pos="3840" userDrawn="1">
          <p15:clr>
            <a:srgbClr val="F26B43"/>
          </p15:clr>
        </p15:guide>
        <p15:guide id="16" orient="horz" pos="936" userDrawn="1">
          <p15:clr>
            <a:srgbClr val="F26B43"/>
          </p15:clr>
        </p15:guide>
        <p15:guide id="17" pos="600" userDrawn="1">
          <p15:clr>
            <a:srgbClr val="F26B43"/>
          </p15:clr>
        </p15:guide>
        <p15:guide id="18" pos="7080" userDrawn="1">
          <p15:clr>
            <a:srgbClr val="F26B43"/>
          </p15:clr>
        </p15:guide>
        <p15:guide id="19" pos="4056" userDrawn="1">
          <p15:clr>
            <a:srgbClr val="F26B43"/>
          </p15:clr>
        </p15:guide>
        <p15:guide id="20" pos="3624" userDrawn="1">
          <p15:clr>
            <a:srgbClr val="F26B43"/>
          </p15:clr>
        </p15:guide>
        <p15:guide id="22" orient="horz" pos="74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23.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JHUAPL/PACMANs"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hyperlink" Target="https://doi.org/10.1038/s41467-021-24015-w"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hyperlink" Target="https://doi.org/10.1111/nyas.14659" TargetMode="External"/><Relationship Id="rId4" Type="http://schemas.openxmlformats.org/officeDocument/2006/relationships/hyperlink" Target="https://doi.org/10.1038/ncomms14375"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5.sv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68546" y="2036717"/>
            <a:ext cx="9144000" cy="1572399"/>
          </a:xfrm>
        </p:spPr>
        <p:txBody>
          <a:bodyPr>
            <a:normAutofit fontScale="90000"/>
          </a:bodyPr>
          <a:lstStyle/>
          <a:p>
            <a:r>
              <a:rPr lang="en-US" dirty="0"/>
              <a:t>The Physics-informed AI Climate Model Agent Neuro-symbolic Simulator (PACMANS) for Tipping Point Discovery</a:t>
            </a:r>
          </a:p>
        </p:txBody>
      </p:sp>
      <p:sp>
        <p:nvSpPr>
          <p:cNvPr id="7" name="Text Placeholder 6"/>
          <p:cNvSpPr>
            <a:spLocks noGrp="1"/>
          </p:cNvSpPr>
          <p:nvPr>
            <p:ph type="body" sz="quarter" idx="13"/>
          </p:nvPr>
        </p:nvSpPr>
        <p:spPr>
          <a:xfrm>
            <a:off x="668546" y="4391891"/>
            <a:ext cx="10570954" cy="1818409"/>
          </a:xfrm>
        </p:spPr>
        <p:txBody>
          <a:bodyPr>
            <a:normAutofit fontScale="92500" lnSpcReduction="20000"/>
          </a:bodyPr>
          <a:lstStyle/>
          <a:p>
            <a:endParaRPr lang="en-US" sz="2000" dirty="0"/>
          </a:p>
          <a:p>
            <a:r>
              <a:rPr lang="en-US" sz="2000" dirty="0"/>
              <a:t>Jennifer </a:t>
            </a:r>
            <a:r>
              <a:rPr lang="en-US" sz="2000" dirty="0" err="1"/>
              <a:t>Sleeman</a:t>
            </a:r>
            <a:r>
              <a:rPr lang="en-US" sz="2000" dirty="0"/>
              <a:t> (PI )(APL), Jay Brett  (APL), Marisa Hughes (APL), Anand </a:t>
            </a:r>
            <a:r>
              <a:rPr lang="en-US" sz="2000" dirty="0" err="1"/>
              <a:t>Gnanadesikan</a:t>
            </a:r>
            <a:r>
              <a:rPr lang="en-US" sz="2000" dirty="0"/>
              <a:t> (Co-PI) (JHU), Yannis </a:t>
            </a:r>
            <a:r>
              <a:rPr lang="en-US" sz="2000" dirty="0" err="1"/>
              <a:t>Kevrekidis</a:t>
            </a:r>
            <a:r>
              <a:rPr lang="en-US" sz="2000" dirty="0"/>
              <a:t> (Co-PI) (JHU), Thomas </a:t>
            </a:r>
            <a:r>
              <a:rPr lang="en-US" sz="2000" dirty="0" err="1"/>
              <a:t>Haine</a:t>
            </a:r>
            <a:r>
              <a:rPr lang="en-US" sz="2000" dirty="0"/>
              <a:t> (JHU), Marie-Aude </a:t>
            </a:r>
            <a:r>
              <a:rPr lang="en-US" sz="2000" dirty="0" err="1"/>
              <a:t>Pradal</a:t>
            </a:r>
            <a:r>
              <a:rPr lang="en-US" sz="2000" dirty="0"/>
              <a:t> (JHU), </a:t>
            </a:r>
            <a:r>
              <a:rPr lang="en-US" sz="2000" dirty="0" err="1"/>
              <a:t>Anshu</a:t>
            </a:r>
            <a:r>
              <a:rPr lang="en-US" sz="2000" dirty="0"/>
              <a:t> </a:t>
            </a:r>
            <a:r>
              <a:rPr lang="en-US" sz="2000" dirty="0" err="1"/>
              <a:t>Saksena</a:t>
            </a:r>
            <a:r>
              <a:rPr lang="en-US" sz="2000" dirty="0"/>
              <a:t> (APL), Chace Ashcraft (APL), David Chung (APL), Larry White (APL), Renske Gelderloos (JHU)</a:t>
            </a:r>
          </a:p>
          <a:p>
            <a:endParaRPr lang="en-US" sz="2000" dirty="0"/>
          </a:p>
          <a:p>
            <a:r>
              <a:rPr lang="en-US" sz="2000" dirty="0"/>
              <a:t>Presented on 3/15/2022 – DARPA ACTM Working Group Meeting</a:t>
            </a:r>
          </a:p>
          <a:p>
            <a:endParaRPr lang="en-US" dirty="0"/>
          </a:p>
        </p:txBody>
      </p:sp>
      <p:sp>
        <p:nvSpPr>
          <p:cNvPr id="6" name="Rectangle 5"/>
          <p:cNvSpPr/>
          <p:nvPr/>
        </p:nvSpPr>
        <p:spPr>
          <a:xfrm>
            <a:off x="554805" y="6533027"/>
            <a:ext cx="10459092" cy="338554"/>
          </a:xfrm>
          <a:prstGeom prst="rect">
            <a:avLst/>
          </a:prstGeom>
        </p:spPr>
        <p:txBody>
          <a:bodyPr wrap="square">
            <a:spAutoFit/>
          </a:bodyPr>
          <a:lstStyle/>
          <a:p>
            <a:pPr algn="ctr"/>
            <a:r>
              <a:rPr lang="en-US" sz="1600" b="1" dirty="0">
                <a:solidFill>
                  <a:srgbClr val="000000"/>
                </a:solidFill>
                <a:latin typeface="Times New Roman" panose="02020603050405020304" pitchFamily="18" charset="0"/>
                <a:ea typeface="Times New Roman" panose="02020603050405020304" pitchFamily="18" charset="0"/>
              </a:rPr>
              <a:t>DISTRIBUTION STATEMENT</a:t>
            </a:r>
            <a:r>
              <a:rPr lang="en-US" sz="1600" b="1" i="1" dirty="0">
                <a:solidFill>
                  <a:srgbClr val="000000"/>
                </a:solidFill>
                <a:latin typeface="Times New Roman" panose="02020603050405020304" pitchFamily="18" charset="0"/>
                <a:ea typeface="Times New Roman" panose="02020603050405020304" pitchFamily="18" charset="0"/>
              </a:rPr>
              <a:t> </a:t>
            </a:r>
            <a:r>
              <a:rPr lang="en-US" sz="1600" b="1" dirty="0" smtClean="0">
                <a:solidFill>
                  <a:srgbClr val="000000"/>
                </a:solidFill>
                <a:latin typeface="Times New Roman" panose="02020603050405020304" pitchFamily="18" charset="0"/>
                <a:ea typeface="Times New Roman" panose="02020603050405020304" pitchFamily="18" charset="0"/>
              </a:rPr>
              <a:t>A:</a:t>
            </a:r>
            <a:r>
              <a:rPr lang="en-US" sz="1600" dirty="0" smtClean="0">
                <a:solidFill>
                  <a:srgbClr val="000000"/>
                </a:solidFill>
                <a:latin typeface="Times New Roman" panose="02020603050405020304" pitchFamily="18" charset="0"/>
                <a:ea typeface="Times New Roman" panose="02020603050405020304" pitchFamily="18" charset="0"/>
              </a:rPr>
              <a:t>  </a:t>
            </a:r>
            <a:r>
              <a:rPr lang="en-US" sz="1600" dirty="0">
                <a:solidFill>
                  <a:srgbClr val="000000"/>
                </a:solidFill>
                <a:latin typeface="Times New Roman" panose="02020603050405020304" pitchFamily="18" charset="0"/>
                <a:ea typeface="Times New Roman" panose="02020603050405020304" pitchFamily="18" charset="0"/>
              </a:rPr>
              <a:t>Approved for public release:  distribution unlimited.</a:t>
            </a:r>
            <a:endParaRPr lang="en-US" sz="1600" dirty="0"/>
          </a:p>
        </p:txBody>
      </p:sp>
    </p:spTree>
    <p:extLst>
      <p:ext uri="{BB962C8B-B14F-4D97-AF65-F5344CB8AC3E}">
        <p14:creationId xmlns:p14="http://schemas.microsoft.com/office/powerpoint/2010/main" val="15073585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499" y="1181100"/>
            <a:ext cx="11239501"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u="sng" dirty="0"/>
              <a:t>Demonstration of components:</a:t>
            </a:r>
            <a:endParaRPr lang="en-US" sz="2400" dirty="0">
              <a:solidFill>
                <a:schemeClr val="accent1">
                  <a:lumMod val="75000"/>
                </a:schemeClr>
              </a:solidFill>
            </a:endParaRPr>
          </a:p>
          <a:p>
            <a:r>
              <a:rPr lang="en-US" sz="2400" dirty="0">
                <a:solidFill>
                  <a:schemeClr val="accent1">
                    <a:lumMod val="75000"/>
                  </a:schemeClr>
                </a:solidFill>
              </a:rPr>
              <a:t>Adapting an existing method that was used for the epidemic problem, and applying to the AMOC problem</a:t>
            </a:r>
          </a:p>
          <a:p>
            <a:r>
              <a:rPr lang="en-US" sz="2400" dirty="0">
                <a:solidFill>
                  <a:schemeClr val="accent1">
                    <a:lumMod val="75000"/>
                  </a:schemeClr>
                </a:solidFill>
              </a:rPr>
              <a:t>Performing network dynamic stochastic simulations for various parameter values</a:t>
            </a: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normAutofit/>
          </a:bodyPr>
          <a:lstStyle/>
          <a:p>
            <a:r>
              <a:rPr lang="en-US" dirty="0"/>
              <a:t>AI Surrogates and Bifurcation – Methodology Plan</a:t>
            </a:r>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10</a:t>
            </a:fld>
            <a:endParaRPr lang="en-US" dirty="0"/>
          </a:p>
        </p:txBody>
      </p:sp>
      <p:pic>
        <p:nvPicPr>
          <p:cNvPr id="9" name="Picture 8" descr="Diagram&#10;&#10;Description automatically generated">
            <a:extLst>
              <a:ext uri="{FF2B5EF4-FFF2-40B4-BE49-F238E27FC236}">
                <a16:creationId xmlns:a16="http://schemas.microsoft.com/office/drawing/2014/main" id="{A5D112EC-207B-914E-8362-8F6CA3E63C24}"/>
              </a:ext>
            </a:extLst>
          </p:cNvPr>
          <p:cNvPicPr>
            <a:picLocks noChangeAspect="1"/>
          </p:cNvPicPr>
          <p:nvPr/>
        </p:nvPicPr>
        <p:blipFill rotWithShape="1">
          <a:blip r:embed="rId3">
            <a:extLst>
              <a:ext uri="{28A0092B-C50C-407E-A947-70E740481C1C}">
                <a14:useLocalDpi xmlns:a14="http://schemas.microsoft.com/office/drawing/2010/main" val="0"/>
              </a:ext>
            </a:extLst>
          </a:blip>
          <a:srcRect l="-160"/>
          <a:stretch/>
        </p:blipFill>
        <p:spPr bwMode="auto">
          <a:xfrm>
            <a:off x="2136271" y="2928164"/>
            <a:ext cx="3855276" cy="2748736"/>
          </a:xfrm>
          <a:prstGeom prst="rect">
            <a:avLst/>
          </a:prstGeom>
          <a:ln>
            <a:noFill/>
          </a:ln>
          <a:extLst>
            <a:ext uri="{53640926-AAD7-44D8-BBD7-CCE9431645EC}">
              <a14:shadowObscured xmlns:a14="http://schemas.microsoft.com/office/drawing/2010/main"/>
            </a:ext>
          </a:extLst>
        </p:spPr>
      </p:pic>
      <p:pic>
        <p:nvPicPr>
          <p:cNvPr id="11" name="Picture 10" descr="Diagram&#10;&#10;Description automatically generated">
            <a:extLst>
              <a:ext uri="{FF2B5EF4-FFF2-40B4-BE49-F238E27FC236}">
                <a16:creationId xmlns:a16="http://schemas.microsoft.com/office/drawing/2014/main" id="{E2316E72-4D96-0442-83CE-CB9BF9ADB8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19709" y="2928164"/>
            <a:ext cx="2804795" cy="2804795"/>
          </a:xfrm>
          <a:prstGeom prst="rect">
            <a:avLst/>
          </a:prstGeom>
        </p:spPr>
      </p:pic>
      <p:sp>
        <p:nvSpPr>
          <p:cNvPr id="12" name="Text Box 6">
            <a:extLst>
              <a:ext uri="{FF2B5EF4-FFF2-40B4-BE49-F238E27FC236}">
                <a16:creationId xmlns:a16="http://schemas.microsoft.com/office/drawing/2014/main" id="{AB435044-4754-3A4C-9FF4-CDF5B778ECA6}"/>
              </a:ext>
            </a:extLst>
          </p:cNvPr>
          <p:cNvSpPr txBox="1"/>
          <p:nvPr/>
        </p:nvSpPr>
        <p:spPr>
          <a:xfrm>
            <a:off x="1442687" y="5654967"/>
            <a:ext cx="5088813" cy="86177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marL="0" marR="0">
              <a:spcBef>
                <a:spcPts val="0"/>
              </a:spcBef>
              <a:spcAft>
                <a:spcPts val="1000"/>
              </a:spcAft>
            </a:pPr>
            <a:r>
              <a:rPr lang="en-US" sz="1400"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(Gross T. et al 2008) System-level bifurcation diagram. Branches of stable steady states (solid lines) and saddle points (dashed/dotted) have been computed by a coarse-grained Newton method.</a:t>
            </a:r>
          </a:p>
        </p:txBody>
      </p:sp>
      <mc:AlternateContent xmlns:mc="http://schemas.openxmlformats.org/markup-compatibility/2006" xmlns:a14="http://schemas.microsoft.com/office/drawing/2010/main">
        <mc:Choice Requires="a14">
          <p:sp>
            <p:nvSpPr>
              <p:cNvPr id="13" name="Text Box 23">
                <a:extLst>
                  <a:ext uri="{FF2B5EF4-FFF2-40B4-BE49-F238E27FC236}">
                    <a16:creationId xmlns:a16="http://schemas.microsoft.com/office/drawing/2014/main" id="{03693915-F478-B342-AE6C-5EFE43921022}"/>
                  </a:ext>
                </a:extLst>
              </p:cNvPr>
              <p:cNvSpPr txBox="1"/>
              <p:nvPr/>
            </p:nvSpPr>
            <p:spPr>
              <a:xfrm>
                <a:off x="7232015" y="5715988"/>
                <a:ext cx="3820651" cy="646331"/>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marL="0" marR="0">
                  <a:spcBef>
                    <a:spcPts val="0"/>
                  </a:spcBef>
                  <a:spcAft>
                    <a:spcPts val="1000"/>
                  </a:spcAft>
                </a:pPr>
                <a:r>
                  <a:rPr lang="en-US" sz="1400" i="1"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A phase portrait in the physical coordinates </a:t>
                </a:r>
                <a14:m>
                  <m:oMath xmlns:m="http://schemas.openxmlformats.org/officeDocument/2006/math">
                    <m:sSub>
                      <m:sSubPr>
                        <m:ctrlPr>
                          <a:rPr lang="en-US" sz="1400" i="1">
                            <a:solidFill>
                              <a:schemeClr val="accent1">
                                <a:lumMod val="75000"/>
                              </a:schemeClr>
                            </a:solidFill>
                            <a:effectLst/>
                            <a:latin typeface="Cambria Math" panose="02040503050406030204" pitchFamily="18" charset="0"/>
                            <a:ea typeface="Times New Roman" panose="02020603050405020304" pitchFamily="18" charset="0"/>
                          </a:rPr>
                        </m:ctrlPr>
                      </m:sSubPr>
                      <m:e>
                        <m:r>
                          <a:rPr lang="en-US" sz="1400" i="1">
                            <a:solidFill>
                              <a:schemeClr val="accent1">
                                <a:lumMod val="75000"/>
                              </a:schemeClr>
                            </a:solidFill>
                            <a:effectLst/>
                            <a:latin typeface="Cambria Math" panose="02040503050406030204" pitchFamily="18" charset="0"/>
                            <a:ea typeface="Times New Roman" panose="02020603050405020304" pitchFamily="18" charset="0"/>
                          </a:rPr>
                          <m:t>𝜃</m:t>
                        </m:r>
                      </m:e>
                      <m:sub>
                        <m:r>
                          <a:rPr lang="en-US" sz="1400" i="1">
                            <a:solidFill>
                              <a:schemeClr val="accent1">
                                <a:lumMod val="75000"/>
                              </a:schemeClr>
                            </a:solidFill>
                            <a:effectLst/>
                            <a:latin typeface="Cambria Math" panose="02040503050406030204" pitchFamily="18" charset="0"/>
                            <a:ea typeface="Times New Roman" panose="02020603050405020304" pitchFamily="18" charset="0"/>
                          </a:rPr>
                          <m:t>𝛪</m:t>
                        </m:r>
                      </m:sub>
                    </m:sSub>
                    <m:r>
                      <a:rPr lang="en-US" sz="1400" i="1">
                        <a:solidFill>
                          <a:schemeClr val="accent1">
                            <a:lumMod val="75000"/>
                          </a:schemeClr>
                        </a:solidFill>
                        <a:effectLst/>
                        <a:latin typeface="Cambria Math" panose="02040503050406030204" pitchFamily="18" charset="0"/>
                        <a:ea typeface="Times New Roman" panose="02020603050405020304" pitchFamily="18" charset="0"/>
                      </a:rPr>
                      <m:t> </m:t>
                    </m:r>
                  </m:oMath>
                </a14:m>
                <a:r>
                  <a:rPr lang="en-US" sz="1400" i="1"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(fraction of infected population) and </a:t>
                </a:r>
                <a14:m>
                  <m:oMath xmlns:m="http://schemas.openxmlformats.org/officeDocument/2006/math">
                    <m:sSub>
                      <m:sSubPr>
                        <m:ctrlPr>
                          <a:rPr lang="en-US" sz="1400" i="1">
                            <a:solidFill>
                              <a:schemeClr val="accent1">
                                <a:lumMod val="75000"/>
                              </a:schemeClr>
                            </a:solidFill>
                            <a:effectLst/>
                            <a:latin typeface="Cambria Math" panose="02040503050406030204" pitchFamily="18" charset="0"/>
                            <a:ea typeface="Times New Roman" panose="02020603050405020304" pitchFamily="18" charset="0"/>
                          </a:rPr>
                        </m:ctrlPr>
                      </m:sSubPr>
                      <m:e>
                        <m:r>
                          <a:rPr lang="en-US" sz="1400" i="1">
                            <a:solidFill>
                              <a:schemeClr val="accent1">
                                <a:lumMod val="75000"/>
                              </a:schemeClr>
                            </a:solidFill>
                            <a:effectLst/>
                            <a:latin typeface="Cambria Math" panose="02040503050406030204" pitchFamily="18" charset="0"/>
                            <a:ea typeface="Times New Roman" panose="02020603050405020304" pitchFamily="18" charset="0"/>
                          </a:rPr>
                          <m:t>𝑔</m:t>
                        </m:r>
                      </m:e>
                      <m:sub>
                        <m:r>
                          <a:rPr lang="en-US" sz="1400" i="1">
                            <a:solidFill>
                              <a:schemeClr val="accent1">
                                <a:lumMod val="75000"/>
                              </a:schemeClr>
                            </a:solidFill>
                            <a:effectLst/>
                            <a:latin typeface="Cambria Math" panose="02040503050406030204" pitchFamily="18" charset="0"/>
                            <a:ea typeface="Times New Roman" panose="02020603050405020304" pitchFamily="18" charset="0"/>
                          </a:rPr>
                          <m:t>𝑠𝑠</m:t>
                        </m:r>
                      </m:sub>
                    </m:sSub>
                    <m:r>
                      <a:rPr lang="en-US" sz="1400" i="1">
                        <a:solidFill>
                          <a:schemeClr val="accent1">
                            <a:lumMod val="75000"/>
                          </a:schemeClr>
                        </a:solidFill>
                        <a:effectLst/>
                        <a:latin typeface="Cambria Math" panose="02040503050406030204" pitchFamily="18" charset="0"/>
                        <a:ea typeface="Times New Roman" panose="02020603050405020304" pitchFamily="18" charset="0"/>
                      </a:rPr>
                      <m:t> </m:t>
                    </m:r>
                  </m:oMath>
                </a14:m>
                <a:r>
                  <a:rPr lang="en-US" sz="1400" i="1"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(fraction of the edges between susceptible). </a:t>
                </a:r>
              </a:p>
            </p:txBody>
          </p:sp>
        </mc:Choice>
        <mc:Fallback xmlns="">
          <p:sp>
            <p:nvSpPr>
              <p:cNvPr id="13" name="Text Box 23">
                <a:extLst>
                  <a:ext uri="{FF2B5EF4-FFF2-40B4-BE49-F238E27FC236}">
                    <a16:creationId xmlns:a16="http://schemas.microsoft.com/office/drawing/2014/main" id="{03693915-F478-B342-AE6C-5EFE43921022}"/>
                  </a:ext>
                </a:extLst>
              </p:cNvPr>
              <p:cNvSpPr txBox="1">
                <a:spLocks noRot="1" noChangeAspect="1" noMove="1" noResize="1" noEditPoints="1" noAdjustHandles="1" noChangeArrowheads="1" noChangeShapeType="1" noTextEdit="1"/>
              </p:cNvSpPr>
              <p:nvPr/>
            </p:nvSpPr>
            <p:spPr>
              <a:xfrm>
                <a:off x="7232015" y="5715988"/>
                <a:ext cx="3820651" cy="646331"/>
              </a:xfrm>
              <a:prstGeom prst="rect">
                <a:avLst/>
              </a:prstGeom>
              <a:blipFill>
                <a:blip r:embed="rId5"/>
                <a:stretch>
                  <a:fillRect l="-2980" t="-9615" r="-1325" b="-13462"/>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1478006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500" y="1181100"/>
            <a:ext cx="10487802"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1">
                    <a:lumMod val="75000"/>
                  </a:schemeClr>
                </a:solidFill>
              </a:rPr>
              <a:t>We use a neural network, shown below (left), to learn the effective SDE</a:t>
            </a:r>
          </a:p>
          <a:p>
            <a:r>
              <a:rPr lang="en-US" sz="2400" dirty="0">
                <a:solidFill>
                  <a:schemeClr val="accent1">
                    <a:lumMod val="75000"/>
                  </a:schemeClr>
                </a:solidFill>
              </a:rPr>
              <a:t>The “tipping point” reduced phase space – a stable steady state coexisting with a large amplitude oscillation; the separatrix is the unstable limit cycle shown in a broken line. </a:t>
            </a:r>
          </a:p>
          <a:p>
            <a:r>
              <a:rPr lang="en-US" sz="2400" dirty="0">
                <a:solidFill>
                  <a:schemeClr val="accent1">
                    <a:lumMod val="75000"/>
                  </a:schemeClr>
                </a:solidFill>
              </a:rPr>
              <a:t>The tipping point (two attractors and the separatrix) is shown in data driven observable space is shown below (right). </a:t>
            </a: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lstStyle/>
          <a:p>
            <a:r>
              <a:rPr lang="en-US" dirty="0"/>
              <a:t>AI Surrogates and Bifurcation – Methodology Plan</a:t>
            </a:r>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11</a:t>
            </a:fld>
            <a:endParaRPr lang="en-US" dirty="0"/>
          </a:p>
        </p:txBody>
      </p:sp>
      <p:grpSp>
        <p:nvGrpSpPr>
          <p:cNvPr id="14" name="Group 13">
            <a:extLst>
              <a:ext uri="{FF2B5EF4-FFF2-40B4-BE49-F238E27FC236}">
                <a16:creationId xmlns:a16="http://schemas.microsoft.com/office/drawing/2014/main" id="{E826103A-342A-2045-8C25-DD9B58168F8E}"/>
              </a:ext>
            </a:extLst>
          </p:cNvPr>
          <p:cNvGrpSpPr/>
          <p:nvPr/>
        </p:nvGrpSpPr>
        <p:grpSpPr>
          <a:xfrm>
            <a:off x="7287966" y="3380968"/>
            <a:ext cx="3951534" cy="2997766"/>
            <a:chOff x="-754811" y="643194"/>
            <a:chExt cx="3951534" cy="2997766"/>
          </a:xfrm>
        </p:grpSpPr>
        <p:pic>
          <p:nvPicPr>
            <p:cNvPr id="15" name="Picture 14">
              <a:extLst>
                <a:ext uri="{FF2B5EF4-FFF2-40B4-BE49-F238E27FC236}">
                  <a16:creationId xmlns:a16="http://schemas.microsoft.com/office/drawing/2014/main" id="{274723B5-3689-3E47-AD86-47E46699F04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8023" y="643194"/>
              <a:ext cx="2009775" cy="2009775"/>
            </a:xfrm>
            <a:prstGeom prst="rect">
              <a:avLst/>
            </a:prstGeom>
            <a:noFill/>
            <a:ln>
              <a:noFill/>
            </a:ln>
          </p:spPr>
        </p:pic>
        <p:sp>
          <p:nvSpPr>
            <p:cNvPr id="16" name="Text Box 5">
              <a:extLst>
                <a:ext uri="{FF2B5EF4-FFF2-40B4-BE49-F238E27FC236}">
                  <a16:creationId xmlns:a16="http://schemas.microsoft.com/office/drawing/2014/main" id="{63012136-4C9E-ED48-B774-8D36B9AA1DEF}"/>
                </a:ext>
              </a:extLst>
            </p:cNvPr>
            <p:cNvSpPr txBox="1"/>
            <p:nvPr/>
          </p:nvSpPr>
          <p:spPr>
            <a:xfrm>
              <a:off x="-754811" y="2481668"/>
              <a:ext cx="3951534" cy="1159292"/>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marL="0" marR="0" algn="just">
                <a:spcBef>
                  <a:spcPts val="0"/>
                </a:spcBef>
                <a:spcAft>
                  <a:spcPts val="1000"/>
                </a:spcAft>
              </a:pPr>
              <a:r>
                <a:rPr lang="en-US" sz="1400"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In latent space: The coexistence of a big stable limit cycle, an unstable limit cycle (the separatrix) and a stable steady state in the leading two data-driven, Diffusion Maps coordinates.</a:t>
              </a:r>
            </a:p>
            <a:p>
              <a:pPr marL="0" marR="0" algn="ctr">
                <a:spcBef>
                  <a:spcPts val="0"/>
                </a:spcBef>
                <a:spcAft>
                  <a:spcPts val="1000"/>
                </a:spcAft>
              </a:pPr>
              <a:r>
                <a:rPr lang="en-US" sz="1100" i="1" dirty="0">
                  <a:solidFill>
                    <a:srgbClr val="222222"/>
                  </a:solidFill>
                  <a:effectLst/>
                  <a:latin typeface="Times New Roman" panose="02020603050405020304" pitchFamily="18" charset="0"/>
                  <a:ea typeface="Times New Roman" panose="02020603050405020304" pitchFamily="18" charset="0"/>
                </a:rPr>
                <a:t> </a:t>
              </a:r>
            </a:p>
          </p:txBody>
        </p:sp>
      </p:grpSp>
      <p:pic>
        <p:nvPicPr>
          <p:cNvPr id="17" name="Picture 16" descr="Diagram&#10;&#10;Description automatically generated">
            <a:extLst>
              <a:ext uri="{FF2B5EF4-FFF2-40B4-BE49-F238E27FC236}">
                <a16:creationId xmlns:a16="http://schemas.microsoft.com/office/drawing/2014/main" id="{0DEFB6EB-0D45-B645-86DE-14A7928623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7004" y="3615023"/>
            <a:ext cx="4051935" cy="1554480"/>
          </a:xfrm>
          <a:prstGeom prst="rect">
            <a:avLst/>
          </a:prstGeom>
        </p:spPr>
      </p:pic>
      <p:sp>
        <p:nvSpPr>
          <p:cNvPr id="5" name="Rectangle 4">
            <a:extLst>
              <a:ext uri="{FF2B5EF4-FFF2-40B4-BE49-F238E27FC236}">
                <a16:creationId xmlns:a16="http://schemas.microsoft.com/office/drawing/2014/main" id="{DE51F394-57F0-994F-B092-C94BC64422E1}"/>
              </a:ext>
            </a:extLst>
          </p:cNvPr>
          <p:cNvSpPr/>
          <p:nvPr/>
        </p:nvSpPr>
        <p:spPr>
          <a:xfrm>
            <a:off x="1851241" y="5132844"/>
            <a:ext cx="3747697" cy="954107"/>
          </a:xfrm>
          <a:prstGeom prst="rect">
            <a:avLst/>
          </a:prstGeom>
        </p:spPr>
        <p:txBody>
          <a:bodyPr wrap="square">
            <a:spAutoFit/>
          </a:bodyPr>
          <a:lstStyle/>
          <a:p>
            <a:r>
              <a:rPr lang="en-US" sz="1400" dirty="0">
                <a:solidFill>
                  <a:schemeClr val="accent1">
                    <a:lumMod val="75000"/>
                  </a:schemeClr>
                </a:solidFill>
                <a:latin typeface="Arial" panose="020B0604020202020204" pitchFamily="34" charset="0"/>
                <a:ea typeface="Times New Roman" panose="02020603050405020304" pitchFamily="18" charset="0"/>
                <a:cs typeface="Arial" panose="020B0604020202020204" pitchFamily="34" charset="0"/>
              </a:rPr>
              <a:t>Figure 4. A caricature of the Neural Network architecture used to learn the drift and diffusivity of the stochastic differential equation</a:t>
            </a:r>
            <a:r>
              <a:rPr lang="en-US" sz="1400" dirty="0">
                <a:solidFill>
                  <a:schemeClr val="accent1">
                    <a:lumMod val="75000"/>
                  </a:schemeClr>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326233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Surrogate Dynamics</a:t>
            </a:r>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12</a:t>
            </a:fld>
            <a:endParaRPr lang="en-US" dirty="0"/>
          </a:p>
        </p:txBody>
      </p:sp>
      <p:pic>
        <p:nvPicPr>
          <p:cNvPr id="3" name="epidemics_trajectories-different-spaces.mp4" descr="epidemics_trajectories-different-spaces.mp4">
            <a:hlinkClick r:id="" action="ppaction://media"/>
            <a:extLst>
              <a:ext uri="{FF2B5EF4-FFF2-40B4-BE49-F238E27FC236}">
                <a16:creationId xmlns:a16="http://schemas.microsoft.com/office/drawing/2014/main" id="{4DB257D4-0184-FB41-A877-C63298A225D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430338"/>
            <a:ext cx="12192000" cy="3997325"/>
          </a:xfrm>
          <a:prstGeom prst="rect">
            <a:avLst/>
          </a:prstGeom>
        </p:spPr>
      </p:pic>
    </p:spTree>
    <p:extLst>
      <p:ext uri="{BB962C8B-B14F-4D97-AF65-F5344CB8AC3E}">
        <p14:creationId xmlns:p14="http://schemas.microsoft.com/office/powerpoint/2010/main" val="4248393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499" y="1181100"/>
            <a:ext cx="9796013"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1">
                    <a:lumMod val="75000"/>
                  </a:schemeClr>
                </a:solidFill>
              </a:rPr>
              <a:t>Escape time distribution computations are shown below a, b, and c.  </a:t>
            </a: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lstStyle/>
          <a:p>
            <a:r>
              <a:rPr lang="en-US" dirty="0"/>
              <a:t>AI Surrogates and Bifurcation – Methodology Plan</a:t>
            </a:r>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13</a:t>
            </a:fld>
            <a:endParaRPr lang="en-US" dirty="0"/>
          </a:p>
        </p:txBody>
      </p:sp>
      <p:grpSp>
        <p:nvGrpSpPr>
          <p:cNvPr id="7" name="Group 6">
            <a:extLst>
              <a:ext uri="{FF2B5EF4-FFF2-40B4-BE49-F238E27FC236}">
                <a16:creationId xmlns:a16="http://schemas.microsoft.com/office/drawing/2014/main" id="{01AE672E-D69F-5144-AC53-553EEF36E618}"/>
              </a:ext>
            </a:extLst>
          </p:cNvPr>
          <p:cNvGrpSpPr>
            <a:grpSpLocks noChangeAspect="1"/>
          </p:cNvGrpSpPr>
          <p:nvPr/>
        </p:nvGrpSpPr>
        <p:grpSpPr>
          <a:xfrm>
            <a:off x="2144322" y="1988841"/>
            <a:ext cx="7412366" cy="3703891"/>
            <a:chOff x="0" y="0"/>
            <a:chExt cx="5943600" cy="3320345"/>
          </a:xfrm>
        </p:grpSpPr>
        <p:pic>
          <p:nvPicPr>
            <p:cNvPr id="9" name="Picture 8">
              <a:extLst>
                <a:ext uri="{FF2B5EF4-FFF2-40B4-BE49-F238E27FC236}">
                  <a16:creationId xmlns:a16="http://schemas.microsoft.com/office/drawing/2014/main" id="{858B2BA5-DA2F-BE4F-94C4-20D58924C1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943600" cy="2108835"/>
            </a:xfrm>
            <a:prstGeom prst="rect">
              <a:avLst/>
            </a:prstGeom>
          </p:spPr>
        </p:pic>
        <mc:AlternateContent xmlns:mc="http://schemas.openxmlformats.org/markup-compatibility/2006" xmlns:a14="http://schemas.microsoft.com/office/drawing/2010/main">
          <mc:Choice Requires="a14">
            <p:sp>
              <p:nvSpPr>
                <p:cNvPr id="10" name="Text Box 18">
                  <a:extLst>
                    <a:ext uri="{FF2B5EF4-FFF2-40B4-BE49-F238E27FC236}">
                      <a16:creationId xmlns:a16="http://schemas.microsoft.com/office/drawing/2014/main" id="{5806D7BF-3361-B44D-A0DB-16AAF25BE8F5}"/>
                    </a:ext>
                  </a:extLst>
                </p:cNvPr>
                <p:cNvSpPr txBox="1"/>
                <p:nvPr/>
              </p:nvSpPr>
              <p:spPr>
                <a:xfrm>
                  <a:off x="0" y="2161541"/>
                  <a:ext cx="5940136" cy="1158804"/>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marL="0" marR="0">
                    <a:spcBef>
                      <a:spcPts val="0"/>
                    </a:spcBef>
                    <a:spcAft>
                      <a:spcPts val="1000"/>
                    </a:spcAft>
                  </a:pPr>
                  <a:r>
                    <a:rPr lang="en-US" sz="1400" i="1"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a) Escape distribution from the stable steady state to the large unstable limit cycle through the separatrix (the unstable limit cycle) for reduced surrogate SDE models trained on the physical variable </a:t>
                  </a:r>
                  <a14:m>
                    <m:oMath xmlns:m="http://schemas.openxmlformats.org/officeDocument/2006/math">
                      <m:sSub>
                        <m:sSubPr>
                          <m:ctrlPr>
                            <a:rPr lang="en-US" sz="1400" i="1">
                              <a:solidFill>
                                <a:schemeClr val="accent1">
                                  <a:lumMod val="75000"/>
                                </a:schemeClr>
                              </a:solidFill>
                              <a:effectLst/>
                              <a:latin typeface="Cambria Math" panose="02040503050406030204" pitchFamily="18" charset="0"/>
                              <a:ea typeface="Times New Roman" panose="02020603050405020304" pitchFamily="18" charset="0"/>
                            </a:rPr>
                          </m:ctrlPr>
                        </m:sSubPr>
                        <m:e>
                          <m:r>
                            <a:rPr lang="en-US" sz="1400" i="1">
                              <a:solidFill>
                                <a:schemeClr val="accent1">
                                  <a:lumMod val="75000"/>
                                </a:schemeClr>
                              </a:solidFill>
                              <a:effectLst/>
                              <a:latin typeface="Cambria Math" panose="02040503050406030204" pitchFamily="18" charset="0"/>
                              <a:ea typeface="Times New Roman" panose="02020603050405020304" pitchFamily="18" charset="0"/>
                            </a:rPr>
                            <m:t>𝜃</m:t>
                          </m:r>
                        </m:e>
                        <m:sub>
                          <m:r>
                            <a:rPr lang="en-US" sz="1400" i="1">
                              <a:solidFill>
                                <a:schemeClr val="accent1">
                                  <a:lumMod val="75000"/>
                                </a:schemeClr>
                              </a:solidFill>
                              <a:effectLst/>
                              <a:latin typeface="Cambria Math" panose="02040503050406030204" pitchFamily="18" charset="0"/>
                              <a:ea typeface="Times New Roman" panose="02020603050405020304" pitchFamily="18" charset="0"/>
                            </a:rPr>
                            <m:t>𝛪</m:t>
                          </m:r>
                        </m:sub>
                      </m:sSub>
                    </m:oMath>
                  </a14:m>
                  <a:r>
                    <a:rPr lang="en-US" sz="1400" i="1"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 and </a:t>
                  </a:r>
                  <a14:m>
                    <m:oMath xmlns:m="http://schemas.openxmlformats.org/officeDocument/2006/math">
                      <m:sSub>
                        <m:sSubPr>
                          <m:ctrlPr>
                            <a:rPr lang="en-US" sz="1400" i="1">
                              <a:solidFill>
                                <a:schemeClr val="accent1">
                                  <a:lumMod val="75000"/>
                                </a:schemeClr>
                              </a:solidFill>
                              <a:effectLst/>
                              <a:latin typeface="Cambria Math" panose="02040503050406030204" pitchFamily="18" charset="0"/>
                              <a:ea typeface="Times New Roman" panose="02020603050405020304" pitchFamily="18" charset="0"/>
                            </a:rPr>
                          </m:ctrlPr>
                        </m:sSubPr>
                        <m:e>
                          <m:r>
                            <a:rPr lang="en-US" sz="1400" i="1">
                              <a:solidFill>
                                <a:schemeClr val="accent1">
                                  <a:lumMod val="75000"/>
                                </a:schemeClr>
                              </a:solidFill>
                              <a:effectLst/>
                              <a:latin typeface="Cambria Math" panose="02040503050406030204" pitchFamily="18" charset="0"/>
                              <a:ea typeface="Times New Roman" panose="02020603050405020304" pitchFamily="18" charset="0"/>
                            </a:rPr>
                            <m:t>𝑔</m:t>
                          </m:r>
                        </m:e>
                        <m:sub>
                          <m:r>
                            <a:rPr lang="en-US" sz="1400" i="1">
                              <a:solidFill>
                                <a:schemeClr val="accent1">
                                  <a:lumMod val="75000"/>
                                </a:schemeClr>
                              </a:solidFill>
                              <a:effectLst/>
                              <a:latin typeface="Cambria Math" panose="02040503050406030204" pitchFamily="18" charset="0"/>
                              <a:ea typeface="Times New Roman" panose="02020603050405020304" pitchFamily="18" charset="0"/>
                            </a:rPr>
                            <m:t>𝑠𝑠</m:t>
                          </m:r>
                        </m:sub>
                      </m:sSub>
                    </m:oMath>
                  </a14:m>
                  <a:r>
                    <a:rPr lang="en-US" sz="1400" i="1"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 b) Escape distribution (from the stable steady state to the large unstable limit cycle) of the reduced surrogate SDE models trained on the Diffusion Maps coordinates. c) The mean escape distribution (from the stable steady state to the large unstable limit cycle) of the full network simulation for two networks initialized with the same initial </a:t>
                  </a:r>
                  <a14:m>
                    <m:oMath xmlns:m="http://schemas.openxmlformats.org/officeDocument/2006/math">
                      <m:sSub>
                        <m:sSubPr>
                          <m:ctrlPr>
                            <a:rPr lang="en-US" sz="1400" i="1">
                              <a:solidFill>
                                <a:schemeClr val="accent1">
                                  <a:lumMod val="75000"/>
                                </a:schemeClr>
                              </a:solidFill>
                              <a:effectLst/>
                              <a:latin typeface="Cambria Math" panose="02040503050406030204" pitchFamily="18" charset="0"/>
                              <a:ea typeface="Times New Roman" panose="02020603050405020304" pitchFamily="18" charset="0"/>
                            </a:rPr>
                          </m:ctrlPr>
                        </m:sSubPr>
                        <m:e>
                          <m:r>
                            <a:rPr lang="en-US" sz="1400" i="1">
                              <a:solidFill>
                                <a:schemeClr val="accent1">
                                  <a:lumMod val="75000"/>
                                </a:schemeClr>
                              </a:solidFill>
                              <a:effectLst/>
                              <a:latin typeface="Cambria Math" panose="02040503050406030204" pitchFamily="18" charset="0"/>
                              <a:ea typeface="Times New Roman" panose="02020603050405020304" pitchFamily="18" charset="0"/>
                            </a:rPr>
                            <m:t>𝜃</m:t>
                          </m:r>
                        </m:e>
                        <m:sub>
                          <m:r>
                            <a:rPr lang="en-US" sz="1400" i="1">
                              <a:solidFill>
                                <a:schemeClr val="accent1">
                                  <a:lumMod val="75000"/>
                                </a:schemeClr>
                              </a:solidFill>
                              <a:effectLst/>
                              <a:latin typeface="Cambria Math" panose="02040503050406030204" pitchFamily="18" charset="0"/>
                              <a:ea typeface="Times New Roman" panose="02020603050405020304" pitchFamily="18" charset="0"/>
                            </a:rPr>
                            <m:t>𝛪</m:t>
                          </m:r>
                        </m:sub>
                      </m:sSub>
                    </m:oMath>
                  </a14:m>
                  <a:r>
                    <a:rPr lang="en-US" sz="1400" i="1"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 and </a:t>
                  </a:r>
                  <a14:m>
                    <m:oMath xmlns:m="http://schemas.openxmlformats.org/officeDocument/2006/math">
                      <m:sSub>
                        <m:sSubPr>
                          <m:ctrlPr>
                            <a:rPr lang="en-US" sz="1400" i="1">
                              <a:solidFill>
                                <a:schemeClr val="accent1">
                                  <a:lumMod val="75000"/>
                                </a:schemeClr>
                              </a:solidFill>
                              <a:effectLst/>
                              <a:latin typeface="Cambria Math" panose="02040503050406030204" pitchFamily="18" charset="0"/>
                              <a:ea typeface="Times New Roman" panose="02020603050405020304" pitchFamily="18" charset="0"/>
                            </a:rPr>
                          </m:ctrlPr>
                        </m:sSubPr>
                        <m:e>
                          <m:r>
                            <a:rPr lang="en-US" sz="1400" i="1">
                              <a:solidFill>
                                <a:schemeClr val="accent1">
                                  <a:lumMod val="75000"/>
                                </a:schemeClr>
                              </a:solidFill>
                              <a:effectLst/>
                              <a:latin typeface="Cambria Math" panose="02040503050406030204" pitchFamily="18" charset="0"/>
                              <a:ea typeface="Times New Roman" panose="02020603050405020304" pitchFamily="18" charset="0"/>
                            </a:rPr>
                            <m:t>𝑔</m:t>
                          </m:r>
                        </m:e>
                        <m:sub>
                          <m:r>
                            <a:rPr lang="en-US" sz="1400" i="1">
                              <a:solidFill>
                                <a:schemeClr val="accent1">
                                  <a:lumMod val="75000"/>
                                </a:schemeClr>
                              </a:solidFill>
                              <a:effectLst/>
                              <a:latin typeface="Cambria Math" panose="02040503050406030204" pitchFamily="18" charset="0"/>
                              <a:ea typeface="Times New Roman" panose="02020603050405020304" pitchFamily="18" charset="0"/>
                            </a:rPr>
                            <m:t>𝑠𝑠</m:t>
                          </m:r>
                        </m:sub>
                      </m:sSub>
                    </m:oMath>
                  </a14:m>
                  <a:r>
                    <a:rPr lang="en-US" sz="1400" i="1"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a:t>
                  </a:r>
                </a:p>
              </p:txBody>
            </p:sp>
          </mc:Choice>
          <mc:Fallback xmlns="">
            <p:sp>
              <p:nvSpPr>
                <p:cNvPr id="10" name="Text Box 18">
                  <a:extLst>
                    <a:ext uri="{FF2B5EF4-FFF2-40B4-BE49-F238E27FC236}">
                      <a16:creationId xmlns:a16="http://schemas.microsoft.com/office/drawing/2014/main" id="{5806D7BF-3361-B44D-A0DB-16AAF25BE8F5}"/>
                    </a:ext>
                  </a:extLst>
                </p:cNvPr>
                <p:cNvSpPr txBox="1">
                  <a:spLocks noRot="1" noChangeAspect="1" noMove="1" noResize="1" noEditPoints="1" noAdjustHandles="1" noChangeArrowheads="1" noChangeShapeType="1" noTextEdit="1"/>
                </p:cNvSpPr>
                <p:nvPr/>
              </p:nvSpPr>
              <p:spPr>
                <a:xfrm>
                  <a:off x="0" y="2161541"/>
                  <a:ext cx="5940136" cy="1158804"/>
                </a:xfrm>
                <a:prstGeom prst="rect">
                  <a:avLst/>
                </a:prstGeom>
                <a:blipFill>
                  <a:blip r:embed="rId4"/>
                  <a:stretch>
                    <a:fillRect l="-1368" t="-4854" r="-1368" b="-7767"/>
                  </a:stretch>
                </a:blipFill>
                <a:ln>
                  <a:noFill/>
                </a:ln>
              </p:spPr>
              <p:txBody>
                <a:bodyPr/>
                <a:lstStyle/>
                <a:p>
                  <a:r>
                    <a:rPr lang="en-US">
                      <a:noFill/>
                    </a:rPr>
                    <a:t> </a:t>
                  </a:r>
                </a:p>
              </p:txBody>
            </p:sp>
          </mc:Fallback>
        </mc:AlternateContent>
      </p:grpSp>
    </p:spTree>
    <p:extLst>
      <p:ext uri="{BB962C8B-B14F-4D97-AF65-F5344CB8AC3E}">
        <p14:creationId xmlns:p14="http://schemas.microsoft.com/office/powerpoint/2010/main" val="29624921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500" y="1181100"/>
            <a:ext cx="3688511"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1">
                    <a:lumMod val="75000"/>
                  </a:schemeClr>
                </a:solidFill>
              </a:rPr>
              <a:t>Using a GAN with multiple generators</a:t>
            </a:r>
          </a:p>
          <a:p>
            <a:r>
              <a:rPr lang="en-US" sz="2400" dirty="0">
                <a:solidFill>
                  <a:schemeClr val="accent1">
                    <a:lumMod val="75000"/>
                  </a:schemeClr>
                </a:solidFill>
              </a:rPr>
              <a:t>Generators perturb parameters to invoke a collapse</a:t>
            </a:r>
          </a:p>
          <a:p>
            <a:r>
              <a:rPr lang="en-US" sz="2400" dirty="0">
                <a:solidFill>
                  <a:schemeClr val="accent1">
                    <a:lumMod val="75000"/>
                  </a:schemeClr>
                </a:solidFill>
              </a:rPr>
              <a:t>Discriminator learns how to adjust additional parameters to avoid collapse</a:t>
            </a:r>
          </a:p>
          <a:p>
            <a:r>
              <a:rPr lang="en-US" sz="2400" dirty="0">
                <a:solidFill>
                  <a:schemeClr val="accent1">
                    <a:lumMod val="75000"/>
                  </a:schemeClr>
                </a:solidFill>
              </a:rPr>
              <a:t>Box model is the surrogate to start</a:t>
            </a: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lstStyle/>
          <a:p>
            <a:r>
              <a:rPr lang="en-US" dirty="0"/>
              <a:t>Multi-Generator GAN Exploration</a:t>
            </a:r>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14</a:t>
            </a:fld>
            <a:endParaRPr lang="en-US" dirty="0"/>
          </a:p>
        </p:txBody>
      </p:sp>
      <p:grpSp>
        <p:nvGrpSpPr>
          <p:cNvPr id="7" name="Group 6">
            <a:extLst>
              <a:ext uri="{FF2B5EF4-FFF2-40B4-BE49-F238E27FC236}">
                <a16:creationId xmlns:a16="http://schemas.microsoft.com/office/drawing/2014/main" id="{50EC9B4E-0B34-B743-9C53-CFF49128FFCC}"/>
              </a:ext>
            </a:extLst>
          </p:cNvPr>
          <p:cNvGrpSpPr/>
          <p:nvPr/>
        </p:nvGrpSpPr>
        <p:grpSpPr>
          <a:xfrm>
            <a:off x="5243342" y="1653052"/>
            <a:ext cx="6577960" cy="3551895"/>
            <a:chOff x="0" y="0"/>
            <a:chExt cx="3505835" cy="2244608"/>
          </a:xfrm>
        </p:grpSpPr>
        <p:pic>
          <p:nvPicPr>
            <p:cNvPr id="9" name="Picture 8">
              <a:extLst>
                <a:ext uri="{FF2B5EF4-FFF2-40B4-BE49-F238E27FC236}">
                  <a16:creationId xmlns:a16="http://schemas.microsoft.com/office/drawing/2014/main" id="{AB9F5296-9A48-6E41-8682-E60356CDFDF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3505835" cy="1907540"/>
            </a:xfrm>
            <a:prstGeom prst="rect">
              <a:avLst/>
            </a:prstGeom>
          </p:spPr>
        </p:pic>
        <p:sp>
          <p:nvSpPr>
            <p:cNvPr id="10" name="Text Box 37">
              <a:extLst>
                <a:ext uri="{FF2B5EF4-FFF2-40B4-BE49-F238E27FC236}">
                  <a16:creationId xmlns:a16="http://schemas.microsoft.com/office/drawing/2014/main" id="{AE442A5B-0CEA-7E40-BAED-19ECE0A58366}"/>
                </a:ext>
              </a:extLst>
            </p:cNvPr>
            <p:cNvSpPr txBox="1"/>
            <p:nvPr/>
          </p:nvSpPr>
          <p:spPr>
            <a:xfrm>
              <a:off x="0" y="1972310"/>
              <a:ext cx="3505835" cy="272298"/>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spAutoFit/>
            </a:bodyPr>
            <a:lstStyle/>
            <a:p>
              <a:pPr marL="0" marR="0" algn="ctr">
                <a:spcBef>
                  <a:spcPts val="0"/>
                </a:spcBef>
                <a:spcAft>
                  <a:spcPts val="1000"/>
                </a:spcAft>
              </a:pPr>
              <a:r>
                <a:rPr lang="en-US" sz="1400"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Interactions between the discriminator and the generator seeking to exploit tipping points.</a:t>
              </a:r>
            </a:p>
          </p:txBody>
        </p:sp>
      </p:grpSp>
    </p:spTree>
    <p:extLst>
      <p:ext uri="{BB962C8B-B14F-4D97-AF65-F5344CB8AC3E}">
        <p14:creationId xmlns:p14="http://schemas.microsoft.com/office/powerpoint/2010/main" val="2687743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500" y="1181100"/>
            <a:ext cx="10487802"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1">
                    <a:lumMod val="75000"/>
                  </a:schemeClr>
                </a:solidFill>
              </a:rPr>
              <a:t>Early experimentation involved learning more about the adversarial setup with multiple generators</a:t>
            </a:r>
          </a:p>
          <a:p>
            <a:r>
              <a:rPr lang="en-US" sz="2400" dirty="0">
                <a:solidFill>
                  <a:schemeClr val="accent1">
                    <a:lumMod val="75000"/>
                  </a:schemeClr>
                </a:solidFill>
              </a:rPr>
              <a:t>Built a GAN using MAD-GAN architecture</a:t>
            </a:r>
          </a:p>
          <a:p>
            <a:r>
              <a:rPr lang="en-US" sz="2400" dirty="0">
                <a:solidFill>
                  <a:schemeClr val="accent1">
                    <a:lumMod val="75000"/>
                  </a:schemeClr>
                </a:solidFill>
              </a:rPr>
              <a:t>Our early experiment of a 1-D non-parametric density estimation using MAD-GAN</a:t>
            </a: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lstStyle/>
          <a:p>
            <a:r>
              <a:rPr lang="en-US" dirty="0"/>
              <a:t>Multi-Generator GAN Exploration</a:t>
            </a:r>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15</a:t>
            </a:fld>
            <a:endParaRPr lang="en-US" dirty="0"/>
          </a:p>
        </p:txBody>
      </p:sp>
      <p:pic>
        <p:nvPicPr>
          <p:cNvPr id="7" name="Picture 6">
            <a:extLst>
              <a:ext uri="{FF2B5EF4-FFF2-40B4-BE49-F238E27FC236}">
                <a16:creationId xmlns:a16="http://schemas.microsoft.com/office/drawing/2014/main" id="{37389305-48E2-2C4B-84FB-103645E77804}"/>
              </a:ext>
            </a:extLst>
          </p:cNvPr>
          <p:cNvPicPr>
            <a:picLocks noChangeAspect="1"/>
          </p:cNvPicPr>
          <p:nvPr/>
        </p:nvPicPr>
        <p:blipFill>
          <a:blip r:embed="rId3"/>
          <a:stretch>
            <a:fillRect/>
          </a:stretch>
        </p:blipFill>
        <p:spPr>
          <a:xfrm>
            <a:off x="2186807" y="3213021"/>
            <a:ext cx="8427984" cy="2794021"/>
          </a:xfrm>
          <a:prstGeom prst="rect">
            <a:avLst/>
          </a:prstGeom>
        </p:spPr>
      </p:pic>
      <p:sp>
        <p:nvSpPr>
          <p:cNvPr id="9" name="Rectangle 5">
            <a:extLst>
              <a:ext uri="{FF2B5EF4-FFF2-40B4-BE49-F238E27FC236}">
                <a16:creationId xmlns:a16="http://schemas.microsoft.com/office/drawing/2014/main" id="{8E1EECFF-40A0-1249-B37F-193597B05CAC}"/>
              </a:ext>
            </a:extLst>
          </p:cNvPr>
          <p:cNvSpPr>
            <a:spLocks noChangeArrowheads="1"/>
          </p:cNvSpPr>
          <p:nvPr/>
        </p:nvSpPr>
        <p:spPr bwMode="auto">
          <a:xfrm>
            <a:off x="1414732" y="6007042"/>
            <a:ext cx="9972135"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5-component 1-D Gaussian Mixture Model (GMM) (left) and overlay of a Sample of Generator Outputs (4) (left) after 50,000 updates </a:t>
            </a:r>
            <a:endParaRPr kumimoji="0" lang="en-US" altLang="en-US" sz="160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780091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500" y="1181100"/>
            <a:ext cx="4430383"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solidFill>
                  <a:schemeClr val="accent1">
                    <a:lumMod val="75000"/>
                  </a:schemeClr>
                </a:solidFill>
              </a:rPr>
              <a:t>Working on translating a question symbolically and mapping the question to box model parameters.</a:t>
            </a:r>
          </a:p>
          <a:p>
            <a:pPr marL="0" indent="0">
              <a:buNone/>
            </a:pPr>
            <a:endParaRPr lang="en-US" sz="2400" dirty="0">
              <a:solidFill>
                <a:schemeClr val="accent1">
                  <a:lumMod val="75000"/>
                </a:schemeClr>
              </a:solidFill>
            </a:endParaRPr>
          </a:p>
          <a:p>
            <a:pPr marL="0" indent="0">
              <a:buNone/>
            </a:pPr>
            <a:endParaRPr lang="en-US" sz="2400" dirty="0">
              <a:solidFill>
                <a:schemeClr val="accent1">
                  <a:lumMod val="75000"/>
                </a:schemeClr>
              </a:solidFill>
            </a:endParaRPr>
          </a:p>
          <a:p>
            <a:pPr marL="0" indent="0">
              <a:buNone/>
            </a:pPr>
            <a:endParaRPr lang="en-US" sz="2400" dirty="0">
              <a:solidFill>
                <a:schemeClr val="accent1">
                  <a:lumMod val="75000"/>
                </a:schemeClr>
              </a:solidFill>
            </a:endParaRP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lstStyle/>
          <a:p>
            <a:r>
              <a:rPr lang="en-US" dirty="0"/>
              <a:t>Neuro-Symbolic Language Exploration</a:t>
            </a:r>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16</a:t>
            </a:fld>
            <a:endParaRPr lang="en-US" dirty="0"/>
          </a:p>
        </p:txBody>
      </p: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57643DCF-AEFB-444A-8112-B1DC0B6D5129}"/>
                  </a:ext>
                </a:extLst>
              </p:cNvPr>
              <p:cNvSpPr/>
              <p:nvPr/>
            </p:nvSpPr>
            <p:spPr>
              <a:xfrm>
                <a:off x="5733447" y="1321916"/>
                <a:ext cx="6096000" cy="4727192"/>
              </a:xfrm>
              <a:prstGeom prst="rect">
                <a:avLst/>
              </a:prstGeom>
            </p:spPr>
            <p:txBody>
              <a:bodyPr>
                <a:spAutoFit/>
              </a:bodyPr>
              <a:lstStyle/>
              <a:p>
                <a:pPr algn="just"/>
                <a:r>
                  <a:rPr lang="en-US" sz="1400" dirty="0">
                    <a:solidFill>
                      <a:schemeClr val="accent1">
                        <a:lumMod val="75000"/>
                      </a:schemeClr>
                    </a:solidFill>
                  </a:rPr>
                  <a:t>Does the stability of the overturning depend on the pathways and sensitivities of water mass transformation in the Southern Ocean? </a:t>
                </a:r>
              </a:p>
              <a:p>
                <a:pPr algn="just"/>
                <a:endParaRPr lang="en-US" sz="1400" dirty="0">
                  <a:solidFill>
                    <a:srgbClr val="222222"/>
                  </a:solidFill>
                  <a:latin typeface="Times" pitchFamily="2" charset="0"/>
                  <a:ea typeface="Times New Roman" panose="02020603050405020304" pitchFamily="18" charset="0"/>
                </a:endParaRPr>
              </a:p>
              <a:p>
                <a:pPr algn="just"/>
                <a:endParaRPr lang="en-US" sz="1400" dirty="0">
                  <a:solidFill>
                    <a:srgbClr val="222222"/>
                  </a:solidFill>
                  <a:latin typeface="Times" pitchFamily="2" charset="0"/>
                  <a:ea typeface="Times New Roman" panose="02020603050405020304" pitchFamily="18" charset="0"/>
                </a:endParaRPr>
              </a:p>
              <a:p>
                <a:pPr algn="just"/>
                <a:r>
                  <a:rPr lang="en-US" sz="1400" dirty="0">
                    <a:solidFill>
                      <a:srgbClr val="222222"/>
                    </a:solidFill>
                    <a:latin typeface="Times" pitchFamily="2" charset="0"/>
                    <a:ea typeface="Times New Roman" panose="02020603050405020304" pitchFamily="18" charset="0"/>
                  </a:rPr>
                  <a:t>Water mass transformation in the South </a:t>
                </a:r>
                <a14:m>
                  <m:oMath xmlns:m="http://schemas.openxmlformats.org/officeDocument/2006/math">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𝑀</m:t>
                        </m:r>
                      </m:e>
                      <m:sub>
                        <m:r>
                          <a:rPr lang="en-US" sz="1400" i="1">
                            <a:solidFill>
                              <a:srgbClr val="222222"/>
                            </a:solidFill>
                            <a:latin typeface="Cambria Math" panose="02040503050406030204" pitchFamily="18" charset="0"/>
                            <a:ea typeface="Times New Roman" panose="02020603050405020304" pitchFamily="18" charset="0"/>
                          </a:rPr>
                          <m:t>𝑠</m:t>
                        </m:r>
                      </m:sub>
                      <m:sup>
                        <m:r>
                          <a:rPr lang="en-US" sz="1400" i="1">
                            <a:solidFill>
                              <a:srgbClr val="222222"/>
                            </a:solidFill>
                            <a:latin typeface="Cambria Math" panose="02040503050406030204" pitchFamily="18" charset="0"/>
                            <a:ea typeface="Times New Roman" panose="02020603050405020304" pitchFamily="18" charset="0"/>
                          </a:rPr>
                          <m:t>𝑡𝑟𝑎𝑛𝑠</m:t>
                        </m:r>
                      </m:sup>
                    </m:sSubSup>
                  </m:oMath>
                </a14:m>
                <a:r>
                  <a:rPr lang="en-US" sz="1400" dirty="0">
                    <a:solidFill>
                      <a:srgbClr val="222222"/>
                    </a:solidFill>
                    <a:latin typeface="Times" pitchFamily="2" charset="0"/>
                    <a:ea typeface="Times New Roman" panose="02020603050405020304" pitchFamily="18" charset="0"/>
                  </a:rPr>
                  <a:t>(representing the net transformation of dense water to light water) is a combination of Eddy fluxes and Ekman Fluxes </a:t>
                </a:r>
                <a:endParaRPr lang="en-US" sz="1400" dirty="0">
                  <a:solidFill>
                    <a:srgbClr val="222222"/>
                  </a:solidFill>
                  <a:latin typeface="Times New Roman" panose="02020603050405020304" pitchFamily="18" charset="0"/>
                  <a:ea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sSubSup>
                        <m:sSubSupPr>
                          <m:ctrlPr>
                            <a:rPr lang="en-US" sz="1400" i="1">
                              <a:solidFill>
                                <a:srgbClr val="222222"/>
                              </a:solidFill>
                              <a:latin typeface="Cambria Math" panose="02040503050406030204" pitchFamily="18" charset="0"/>
                              <a:ea typeface="Times New Roman" panose="02020603050405020304" pitchFamily="18" charset="0"/>
                            </a:rPr>
                          </m:ctrlPr>
                        </m:sSubSupPr>
                        <m:e>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𝑀</m:t>
                              </m:r>
                            </m:e>
                            <m:sub>
                              <m:r>
                                <a:rPr lang="en-US" sz="1400" i="1">
                                  <a:solidFill>
                                    <a:srgbClr val="222222"/>
                                  </a:solidFill>
                                  <a:latin typeface="Cambria Math" panose="02040503050406030204" pitchFamily="18" charset="0"/>
                                  <a:ea typeface="Times New Roman" panose="02020603050405020304" pitchFamily="18" charset="0"/>
                                </a:rPr>
                                <m:t>𝑠</m:t>
                              </m:r>
                            </m:sub>
                            <m:sup>
                              <m:r>
                                <a:rPr lang="en-US" sz="1400" i="1">
                                  <a:solidFill>
                                    <a:srgbClr val="222222"/>
                                  </a:solidFill>
                                  <a:latin typeface="Cambria Math" panose="02040503050406030204" pitchFamily="18" charset="0"/>
                                  <a:ea typeface="Times New Roman" panose="02020603050405020304" pitchFamily="18" charset="0"/>
                                </a:rPr>
                                <m:t>𝑡𝑟𝑎𝑛𝑠</m:t>
                              </m:r>
                            </m:sup>
                          </m:sSubSup>
                          <m:r>
                            <a:rPr lang="en-US" sz="1400" i="1">
                              <a:solidFill>
                                <a:srgbClr val="222222"/>
                              </a:solidFill>
                              <a:latin typeface="Cambria Math" panose="02040503050406030204" pitchFamily="18" charset="0"/>
                              <a:ea typeface="Times New Roman" panose="02020603050405020304" pitchFamily="18" charset="0"/>
                            </a:rPr>
                            <m:t>=</m:t>
                          </m:r>
                          <m:sSub>
                            <m:sSubPr>
                              <m:ctrlPr>
                                <a:rPr lang="en-US" sz="1400" i="1">
                                  <a:solidFill>
                                    <a:srgbClr val="222222"/>
                                  </a:solidFill>
                                  <a:latin typeface="Cambria Math" panose="02040503050406030204" pitchFamily="18" charset="0"/>
                                  <a:ea typeface="Times New Roman" panose="02020603050405020304" pitchFamily="18" charset="0"/>
                                </a:rPr>
                              </m:ctrlPr>
                            </m:sSubPr>
                            <m:e>
                              <m:r>
                                <a:rPr lang="en-US" sz="1400" i="1">
                                  <a:solidFill>
                                    <a:srgbClr val="222222"/>
                                  </a:solidFill>
                                  <a:latin typeface="Cambria Math" panose="02040503050406030204" pitchFamily="18" charset="0"/>
                                  <a:ea typeface="Times New Roman" panose="02020603050405020304" pitchFamily="18" charset="0"/>
                                </a:rPr>
                                <m:t>𝑀</m:t>
                              </m:r>
                            </m:e>
                            <m:sub>
                              <m:r>
                                <a:rPr lang="en-US" sz="1400" i="1">
                                  <a:solidFill>
                                    <a:srgbClr val="222222"/>
                                  </a:solidFill>
                                  <a:latin typeface="Cambria Math" panose="02040503050406030204" pitchFamily="18" charset="0"/>
                                  <a:ea typeface="Times New Roman" panose="02020603050405020304" pitchFamily="18" charset="0"/>
                                </a:rPr>
                                <m:t>𝑒𝑘</m:t>
                              </m:r>
                            </m:sub>
                          </m:sSub>
                          <m:r>
                            <a:rPr lang="en-US" sz="1400" i="1">
                              <a:solidFill>
                                <a:srgbClr val="222222"/>
                              </a:solidFill>
                              <a:latin typeface="Cambria Math" panose="02040503050406030204" pitchFamily="18" charset="0"/>
                              <a:ea typeface="Times New Roman" panose="02020603050405020304" pitchFamily="18" charset="0"/>
                            </a:rPr>
                            <m:t>−</m:t>
                          </m:r>
                          <m:r>
                            <a:rPr lang="en-US" sz="1400" i="1">
                              <a:solidFill>
                                <a:srgbClr val="222222"/>
                              </a:solidFill>
                              <a:latin typeface="Cambria Math" panose="02040503050406030204" pitchFamily="18" charset="0"/>
                              <a:ea typeface="Times New Roman" panose="02020603050405020304" pitchFamily="18" charset="0"/>
                            </a:rPr>
                            <m:t>𝑀</m:t>
                          </m:r>
                        </m:e>
                        <m:sub>
                          <m:r>
                            <a:rPr lang="en-US" sz="1400" i="1">
                              <a:solidFill>
                                <a:srgbClr val="222222"/>
                              </a:solidFill>
                              <a:latin typeface="Cambria Math" panose="02040503050406030204" pitchFamily="18" charset="0"/>
                              <a:ea typeface="Times New Roman" panose="02020603050405020304" pitchFamily="18" charset="0"/>
                            </a:rPr>
                            <m:t>𝑒𝑑𝑑𝑦</m:t>
                          </m:r>
                        </m:sub>
                        <m:sup>
                          <m:r>
                            <a:rPr lang="en-US" sz="1400" i="1">
                              <a:solidFill>
                                <a:srgbClr val="222222"/>
                              </a:solidFill>
                              <a:latin typeface="Cambria Math" panose="02040503050406030204" pitchFamily="18" charset="0"/>
                              <a:ea typeface="Times New Roman" panose="02020603050405020304" pitchFamily="18" charset="0"/>
                            </a:rPr>
                            <m:t>𝑠</m:t>
                          </m:r>
                        </m:sup>
                      </m:sSubSup>
                      <m:r>
                        <a:rPr lang="en-US" sz="1400" i="1">
                          <a:solidFill>
                            <a:srgbClr val="222222"/>
                          </a:solidFill>
                          <a:latin typeface="Cambria Math" panose="02040503050406030204" pitchFamily="18" charset="0"/>
                          <a:ea typeface="Times New Roman" panose="02020603050405020304" pitchFamily="18" charset="0"/>
                        </a:rPr>
                        <m:t>=</m:t>
                      </m:r>
                      <m:f>
                        <m:fPr>
                          <m:ctrlPr>
                            <a:rPr lang="en-US" sz="1400" i="1">
                              <a:solidFill>
                                <a:srgbClr val="222222"/>
                              </a:solidFill>
                              <a:latin typeface="Cambria Math" panose="02040503050406030204" pitchFamily="18" charset="0"/>
                              <a:ea typeface="Times New Roman" panose="02020603050405020304" pitchFamily="18" charset="0"/>
                            </a:rPr>
                          </m:ctrlPr>
                        </m:fPr>
                        <m:num>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𝜏</m:t>
                              </m:r>
                            </m:e>
                            <m:sub>
                              <m:r>
                                <a:rPr lang="en-US" sz="1400" i="1">
                                  <a:solidFill>
                                    <a:srgbClr val="222222"/>
                                  </a:solidFill>
                                  <a:latin typeface="Cambria Math" panose="02040503050406030204" pitchFamily="18" charset="0"/>
                                  <a:ea typeface="Times New Roman" panose="02020603050405020304" pitchFamily="18" charset="0"/>
                                </a:rPr>
                                <m:t>𝑥</m:t>
                              </m:r>
                            </m:sub>
                            <m:sup>
                              <m:r>
                                <a:rPr lang="en-US" sz="1400" i="1">
                                  <a:solidFill>
                                    <a:srgbClr val="222222"/>
                                  </a:solidFill>
                                  <a:latin typeface="Cambria Math" panose="02040503050406030204" pitchFamily="18" charset="0"/>
                                  <a:ea typeface="Times New Roman" panose="02020603050405020304" pitchFamily="18" charset="0"/>
                                </a:rPr>
                                <m:t>𝑠</m:t>
                              </m:r>
                            </m:sup>
                          </m:sSubSup>
                        </m:num>
                        <m:den>
                          <m:r>
                            <a:rPr lang="en-US" sz="1400" i="1">
                              <a:solidFill>
                                <a:srgbClr val="222222"/>
                              </a:solidFill>
                              <a:latin typeface="Cambria Math" panose="02040503050406030204" pitchFamily="18" charset="0"/>
                              <a:ea typeface="Times New Roman" panose="02020603050405020304" pitchFamily="18" charset="0"/>
                            </a:rPr>
                            <m:t>𝜌</m:t>
                          </m:r>
                          <m:r>
                            <a:rPr lang="en-US" sz="1400" i="1">
                              <a:solidFill>
                                <a:srgbClr val="222222"/>
                              </a:solidFill>
                              <a:latin typeface="Cambria Math" panose="02040503050406030204" pitchFamily="18" charset="0"/>
                              <a:ea typeface="Times New Roman" panose="02020603050405020304" pitchFamily="18" charset="0"/>
                            </a:rPr>
                            <m:t>𝑓</m:t>
                          </m:r>
                        </m:den>
                      </m:f>
                      <m:r>
                        <a:rPr lang="en-US" sz="1400" i="1">
                          <a:solidFill>
                            <a:srgbClr val="222222"/>
                          </a:solidFill>
                          <a:latin typeface="Cambria Math" panose="02040503050406030204" pitchFamily="18" charset="0"/>
                          <a:ea typeface="Times New Roman" panose="02020603050405020304" pitchFamily="18" charset="0"/>
                        </a:rPr>
                        <m:t>∗</m:t>
                      </m:r>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𝐿</m:t>
                          </m:r>
                        </m:e>
                        <m:sub>
                          <m:r>
                            <a:rPr lang="en-US" sz="1400" i="1">
                              <a:solidFill>
                                <a:srgbClr val="222222"/>
                              </a:solidFill>
                              <a:latin typeface="Cambria Math" panose="02040503050406030204" pitchFamily="18" charset="0"/>
                              <a:ea typeface="Times New Roman" panose="02020603050405020304" pitchFamily="18" charset="0"/>
                            </a:rPr>
                            <m:t>𝑥</m:t>
                          </m:r>
                        </m:sub>
                        <m:sup>
                          <m:r>
                            <a:rPr lang="en-US" sz="1400" i="1">
                              <a:solidFill>
                                <a:srgbClr val="222222"/>
                              </a:solidFill>
                              <a:latin typeface="Cambria Math" panose="02040503050406030204" pitchFamily="18" charset="0"/>
                              <a:ea typeface="Times New Roman" panose="02020603050405020304" pitchFamily="18" charset="0"/>
                            </a:rPr>
                            <m:t>𝑠</m:t>
                          </m:r>
                        </m:sup>
                      </m:sSubSup>
                      <m:r>
                        <a:rPr lang="en-US" sz="1400" i="1">
                          <a:solidFill>
                            <a:srgbClr val="222222"/>
                          </a:solidFill>
                          <a:latin typeface="Cambria Math" panose="02040503050406030204" pitchFamily="18" charset="0"/>
                          <a:ea typeface="Times New Roman" panose="02020603050405020304" pitchFamily="18" charset="0"/>
                        </a:rPr>
                        <m:t>−</m:t>
                      </m:r>
                      <m:sSub>
                        <m:sSubPr>
                          <m:ctrlPr>
                            <a:rPr lang="en-US" sz="1400" i="1">
                              <a:solidFill>
                                <a:srgbClr val="222222"/>
                              </a:solidFill>
                              <a:latin typeface="Cambria Math" panose="02040503050406030204" pitchFamily="18" charset="0"/>
                              <a:ea typeface="Times New Roman" panose="02020603050405020304" pitchFamily="18" charset="0"/>
                            </a:rPr>
                          </m:ctrlPr>
                        </m:sSubPr>
                        <m:e>
                          <m:r>
                            <a:rPr lang="en-US" sz="1400" i="1">
                              <a:solidFill>
                                <a:srgbClr val="222222"/>
                              </a:solidFill>
                              <a:latin typeface="Cambria Math" panose="02040503050406030204" pitchFamily="18" charset="0"/>
                              <a:ea typeface="Times New Roman" panose="02020603050405020304" pitchFamily="18" charset="0"/>
                            </a:rPr>
                            <m:t>𝐴</m:t>
                          </m:r>
                        </m:e>
                        <m:sub>
                          <m:r>
                            <a:rPr lang="en-US" sz="1400" i="1">
                              <a:solidFill>
                                <a:srgbClr val="222222"/>
                              </a:solidFill>
                              <a:latin typeface="Cambria Math" panose="02040503050406030204" pitchFamily="18" charset="0"/>
                              <a:ea typeface="Times New Roman" panose="02020603050405020304" pitchFamily="18" charset="0"/>
                            </a:rPr>
                            <m:t>𝐺𝑀</m:t>
                          </m:r>
                        </m:sub>
                      </m:sSub>
                      <m:r>
                        <a:rPr lang="en-US" sz="1400" i="1">
                          <a:solidFill>
                            <a:srgbClr val="222222"/>
                          </a:solidFill>
                          <a:latin typeface="Cambria Math" panose="02040503050406030204" pitchFamily="18" charset="0"/>
                          <a:ea typeface="Times New Roman" panose="02020603050405020304" pitchFamily="18" charset="0"/>
                        </a:rPr>
                        <m:t>∗</m:t>
                      </m:r>
                      <m:r>
                        <a:rPr lang="en-US" sz="1400" i="1">
                          <a:solidFill>
                            <a:srgbClr val="222222"/>
                          </a:solidFill>
                          <a:latin typeface="Cambria Math" panose="02040503050406030204" pitchFamily="18" charset="0"/>
                          <a:ea typeface="Times New Roman" panose="02020603050405020304" pitchFamily="18" charset="0"/>
                        </a:rPr>
                        <m:t>𝐷</m:t>
                      </m:r>
                      <m:r>
                        <a:rPr lang="en-US" sz="1400" i="1">
                          <a:solidFill>
                            <a:srgbClr val="222222"/>
                          </a:solidFill>
                          <a:latin typeface="Cambria Math" panose="02040503050406030204" pitchFamily="18" charset="0"/>
                          <a:ea typeface="Times New Roman" panose="02020603050405020304" pitchFamily="18" charset="0"/>
                        </a:rPr>
                        <m:t>∗</m:t>
                      </m:r>
                      <m:f>
                        <m:fPr>
                          <m:ctrlPr>
                            <a:rPr lang="en-US" sz="1400" i="1">
                              <a:solidFill>
                                <a:srgbClr val="222222"/>
                              </a:solidFill>
                              <a:latin typeface="Cambria Math" panose="02040503050406030204" pitchFamily="18" charset="0"/>
                              <a:ea typeface="Times New Roman" panose="02020603050405020304" pitchFamily="18" charset="0"/>
                            </a:rPr>
                          </m:ctrlPr>
                        </m:fPr>
                        <m:num>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𝐿</m:t>
                              </m:r>
                            </m:e>
                            <m:sub>
                              <m:r>
                                <a:rPr lang="en-US" sz="1400" i="1">
                                  <a:solidFill>
                                    <a:srgbClr val="222222"/>
                                  </a:solidFill>
                                  <a:latin typeface="Cambria Math" panose="02040503050406030204" pitchFamily="18" charset="0"/>
                                  <a:ea typeface="Times New Roman" panose="02020603050405020304" pitchFamily="18" charset="0"/>
                                </a:rPr>
                                <m:t>𝑥</m:t>
                              </m:r>
                            </m:sub>
                            <m:sup>
                              <m:r>
                                <a:rPr lang="en-US" sz="1400" i="1">
                                  <a:solidFill>
                                    <a:srgbClr val="222222"/>
                                  </a:solidFill>
                                  <a:latin typeface="Cambria Math" panose="02040503050406030204" pitchFamily="18" charset="0"/>
                                  <a:ea typeface="Times New Roman" panose="02020603050405020304" pitchFamily="18" charset="0"/>
                                </a:rPr>
                                <m:t>𝑠</m:t>
                              </m:r>
                            </m:sup>
                          </m:sSubSup>
                        </m:num>
                        <m:den>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𝐿</m:t>
                              </m:r>
                            </m:e>
                            <m:sub>
                              <m:r>
                                <a:rPr lang="en-US" sz="1400" i="1">
                                  <a:solidFill>
                                    <a:srgbClr val="222222"/>
                                  </a:solidFill>
                                  <a:latin typeface="Cambria Math" panose="02040503050406030204" pitchFamily="18" charset="0"/>
                                  <a:ea typeface="Times New Roman" panose="02020603050405020304" pitchFamily="18" charset="0"/>
                                </a:rPr>
                                <m:t>𝑦</m:t>
                              </m:r>
                            </m:sub>
                            <m:sup>
                              <m:r>
                                <a:rPr lang="en-US" sz="1400" i="1">
                                  <a:solidFill>
                                    <a:srgbClr val="222222"/>
                                  </a:solidFill>
                                  <a:latin typeface="Cambria Math" panose="02040503050406030204" pitchFamily="18" charset="0"/>
                                  <a:ea typeface="Times New Roman" panose="02020603050405020304" pitchFamily="18" charset="0"/>
                                </a:rPr>
                                <m:t>𝑠</m:t>
                              </m:r>
                            </m:sup>
                          </m:sSubSup>
                        </m:den>
                      </m:f>
                    </m:oMath>
                  </m:oMathPara>
                </a14:m>
                <a:endParaRPr lang="en-US" sz="1400" dirty="0">
                  <a:solidFill>
                    <a:srgbClr val="222222"/>
                  </a:solidFill>
                  <a:latin typeface="Times New Roman" panose="02020603050405020304" pitchFamily="18" charset="0"/>
                  <a:ea typeface="Times New Roman" panose="02020603050405020304" pitchFamily="18" charset="0"/>
                </a:endParaRPr>
              </a:p>
              <a:p>
                <a:pPr algn="just"/>
                <a:r>
                  <a:rPr lang="en-US" sz="1400" dirty="0">
                    <a:solidFill>
                      <a:srgbClr val="222222"/>
                    </a:solidFill>
                    <a:latin typeface="Times" pitchFamily="2" charset="0"/>
                    <a:ea typeface="Times New Roman" panose="02020603050405020304" pitchFamily="18" charset="0"/>
                  </a:rPr>
                  <a:t>Where </a:t>
                </a:r>
                <a14:m>
                  <m:oMath xmlns:m="http://schemas.openxmlformats.org/officeDocument/2006/math">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𝜏</m:t>
                        </m:r>
                      </m:e>
                      <m:sub>
                        <m:r>
                          <a:rPr lang="en-US" sz="1400" i="1">
                            <a:solidFill>
                              <a:srgbClr val="222222"/>
                            </a:solidFill>
                            <a:latin typeface="Cambria Math" panose="02040503050406030204" pitchFamily="18" charset="0"/>
                            <a:ea typeface="Times New Roman" panose="02020603050405020304" pitchFamily="18" charset="0"/>
                          </a:rPr>
                          <m:t>𝑥</m:t>
                        </m:r>
                      </m:sub>
                      <m:sup>
                        <m:r>
                          <a:rPr lang="en-US" sz="1400" i="1">
                            <a:solidFill>
                              <a:srgbClr val="222222"/>
                            </a:solidFill>
                            <a:latin typeface="Cambria Math" panose="02040503050406030204" pitchFamily="18" charset="0"/>
                            <a:ea typeface="Times New Roman" panose="02020603050405020304" pitchFamily="18" charset="0"/>
                          </a:rPr>
                          <m:t>𝑠</m:t>
                        </m:r>
                      </m:sup>
                    </m:sSubSup>
                  </m:oMath>
                </a14:m>
                <a:r>
                  <a:rPr lang="en-US" sz="1400" dirty="0">
                    <a:solidFill>
                      <a:srgbClr val="222222"/>
                    </a:solidFill>
                    <a:latin typeface="Times" pitchFamily="2" charset="0"/>
                    <a:ea typeface="Times New Roman" panose="02020603050405020304" pitchFamily="18" charset="0"/>
                  </a:rPr>
                  <a:t> is a wind stress,</a:t>
                </a:r>
                <a:r>
                  <a:rPr lang="en-US" sz="1400" i="1" dirty="0">
                    <a:solidFill>
                      <a:srgbClr val="222222"/>
                    </a:solidFill>
                    <a:latin typeface="Times" pitchFamily="2" charset="0"/>
                    <a:ea typeface="Times New Roman" panose="02020603050405020304" pitchFamily="18" charset="0"/>
                  </a:rPr>
                  <a:t> f </a:t>
                </a:r>
                <a:r>
                  <a:rPr lang="en-US" sz="1400" dirty="0">
                    <a:solidFill>
                      <a:srgbClr val="222222"/>
                    </a:solidFill>
                    <a:latin typeface="Times" pitchFamily="2" charset="0"/>
                    <a:ea typeface="Times New Roman" panose="02020603050405020304" pitchFamily="18" charset="0"/>
                  </a:rPr>
                  <a:t>is the Coriolis parameter </a:t>
                </a:r>
                <a14:m>
                  <m:oMath xmlns:m="http://schemas.openxmlformats.org/officeDocument/2006/math">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𝐿</m:t>
                        </m:r>
                      </m:e>
                      <m:sub>
                        <m:r>
                          <a:rPr lang="en-US" sz="1400" i="1">
                            <a:solidFill>
                              <a:srgbClr val="222222"/>
                            </a:solidFill>
                            <a:latin typeface="Cambria Math" panose="02040503050406030204" pitchFamily="18" charset="0"/>
                            <a:ea typeface="Times New Roman" panose="02020603050405020304" pitchFamily="18" charset="0"/>
                          </a:rPr>
                          <m:t>𝑥</m:t>
                        </m:r>
                      </m:sub>
                      <m:sup>
                        <m:r>
                          <a:rPr lang="en-US" sz="1400" i="1">
                            <a:solidFill>
                              <a:srgbClr val="222222"/>
                            </a:solidFill>
                            <a:latin typeface="Cambria Math" panose="02040503050406030204" pitchFamily="18" charset="0"/>
                            <a:ea typeface="Times New Roman" panose="02020603050405020304" pitchFamily="18" charset="0"/>
                          </a:rPr>
                          <m:t>𝑠</m:t>
                        </m:r>
                      </m:sup>
                    </m:sSubSup>
                  </m:oMath>
                </a14:m>
                <a:r>
                  <a:rPr lang="en-US" sz="1400" dirty="0">
                    <a:solidFill>
                      <a:srgbClr val="222222"/>
                    </a:solidFill>
                    <a:latin typeface="Times" pitchFamily="2" charset="0"/>
                    <a:ea typeface="Times New Roman" panose="02020603050405020304" pitchFamily="18" charset="0"/>
                  </a:rPr>
                  <a:t> is the length over which we integrate (outcrop of a critical density surface?).  </a:t>
                </a:r>
                <a14:m>
                  <m:oMath xmlns:m="http://schemas.openxmlformats.org/officeDocument/2006/math">
                    <m:sSub>
                      <m:sSubPr>
                        <m:ctrlPr>
                          <a:rPr lang="en-US" sz="1400" i="1">
                            <a:solidFill>
                              <a:srgbClr val="222222"/>
                            </a:solidFill>
                            <a:latin typeface="Cambria Math" panose="02040503050406030204" pitchFamily="18" charset="0"/>
                            <a:ea typeface="Times New Roman" panose="02020603050405020304" pitchFamily="18" charset="0"/>
                          </a:rPr>
                        </m:ctrlPr>
                      </m:sSubPr>
                      <m:e>
                        <m:r>
                          <a:rPr lang="en-US" sz="1400" i="1">
                            <a:solidFill>
                              <a:srgbClr val="222222"/>
                            </a:solidFill>
                            <a:latin typeface="Cambria Math" panose="02040503050406030204" pitchFamily="18" charset="0"/>
                            <a:ea typeface="Times New Roman" panose="02020603050405020304" pitchFamily="18" charset="0"/>
                          </a:rPr>
                          <m:t>𝐴</m:t>
                        </m:r>
                      </m:e>
                      <m:sub>
                        <m:r>
                          <a:rPr lang="en-US" sz="1400" i="1">
                            <a:solidFill>
                              <a:srgbClr val="222222"/>
                            </a:solidFill>
                            <a:latin typeface="Cambria Math" panose="02040503050406030204" pitchFamily="18" charset="0"/>
                            <a:ea typeface="Times New Roman" panose="02020603050405020304" pitchFamily="18" charset="0"/>
                          </a:rPr>
                          <m:t>𝐺𝑀</m:t>
                        </m:r>
                      </m:sub>
                    </m:sSub>
                  </m:oMath>
                </a14:m>
                <a:r>
                  <a:rPr lang="en-US" sz="1400" dirty="0">
                    <a:solidFill>
                      <a:srgbClr val="222222"/>
                    </a:solidFill>
                    <a:latin typeface="Times" pitchFamily="2" charset="0"/>
                    <a:ea typeface="Times New Roman" panose="02020603050405020304" pitchFamily="18" charset="0"/>
                  </a:rPr>
                  <a:t> is the eddy advection coefficient, D is the Depth of the pycnocline and </a:t>
                </a:r>
                <a14:m>
                  <m:oMath xmlns:m="http://schemas.openxmlformats.org/officeDocument/2006/math">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𝐿</m:t>
                        </m:r>
                      </m:e>
                      <m:sub>
                        <m:r>
                          <a:rPr lang="en-US" sz="1400" i="1">
                            <a:solidFill>
                              <a:srgbClr val="222222"/>
                            </a:solidFill>
                            <a:latin typeface="Cambria Math" panose="02040503050406030204" pitchFamily="18" charset="0"/>
                            <a:ea typeface="Times New Roman" panose="02020603050405020304" pitchFamily="18" charset="0"/>
                          </a:rPr>
                          <m:t>𝑦</m:t>
                        </m:r>
                      </m:sub>
                      <m:sup>
                        <m:r>
                          <a:rPr lang="en-US" sz="1400" i="1">
                            <a:solidFill>
                              <a:srgbClr val="222222"/>
                            </a:solidFill>
                            <a:latin typeface="Cambria Math" panose="02040503050406030204" pitchFamily="18" charset="0"/>
                            <a:ea typeface="Times New Roman" panose="02020603050405020304" pitchFamily="18" charset="0"/>
                          </a:rPr>
                          <m:t>𝑠</m:t>
                        </m:r>
                      </m:sup>
                    </m:sSubSup>
                  </m:oMath>
                </a14:m>
                <a:r>
                  <a:rPr lang="en-US" sz="1400" dirty="0">
                    <a:solidFill>
                      <a:srgbClr val="222222"/>
                    </a:solidFill>
                    <a:latin typeface="Times" pitchFamily="2" charset="0"/>
                    <a:ea typeface="Times New Roman" panose="02020603050405020304" pitchFamily="18" charset="0"/>
                  </a:rPr>
                  <a:t> is the width of the ACC/length scale over which the pycnocline shallows.  The same </a:t>
                </a:r>
                <a14:m>
                  <m:oMath xmlns:m="http://schemas.openxmlformats.org/officeDocument/2006/math">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𝑀</m:t>
                        </m:r>
                      </m:e>
                      <m:sub>
                        <m:r>
                          <a:rPr lang="en-US" sz="1400" i="1">
                            <a:solidFill>
                              <a:srgbClr val="222222"/>
                            </a:solidFill>
                            <a:latin typeface="Cambria Math" panose="02040503050406030204" pitchFamily="18" charset="0"/>
                            <a:ea typeface="Times New Roman" panose="02020603050405020304" pitchFamily="18" charset="0"/>
                          </a:rPr>
                          <m:t>𝑠</m:t>
                        </m:r>
                      </m:sub>
                      <m:sup>
                        <m:r>
                          <a:rPr lang="en-US" sz="1400" i="1">
                            <a:solidFill>
                              <a:srgbClr val="222222"/>
                            </a:solidFill>
                            <a:latin typeface="Cambria Math" panose="02040503050406030204" pitchFamily="18" charset="0"/>
                            <a:ea typeface="Times New Roman" panose="02020603050405020304" pitchFamily="18" charset="0"/>
                          </a:rPr>
                          <m:t>𝑡𝑟𝑎𝑛𝑠</m:t>
                        </m:r>
                      </m:sup>
                    </m:sSubSup>
                  </m:oMath>
                </a14:m>
                <a:r>
                  <a:rPr lang="en-US" sz="1400" dirty="0">
                    <a:solidFill>
                      <a:srgbClr val="222222"/>
                    </a:solidFill>
                    <a:latin typeface="Times" pitchFamily="2" charset="0"/>
                    <a:ea typeface="Times New Roman" panose="02020603050405020304" pitchFamily="18" charset="0"/>
                  </a:rPr>
                  <a:t>can be achieved with different combinations of parameters even given the same pycnocline depth. In general, for a given </a:t>
                </a:r>
                <a14:m>
                  <m:oMath xmlns:m="http://schemas.openxmlformats.org/officeDocument/2006/math">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𝑀</m:t>
                        </m:r>
                      </m:e>
                      <m:sub>
                        <m:r>
                          <a:rPr lang="en-US" sz="1400" i="1">
                            <a:solidFill>
                              <a:srgbClr val="222222"/>
                            </a:solidFill>
                            <a:latin typeface="Cambria Math" panose="02040503050406030204" pitchFamily="18" charset="0"/>
                            <a:ea typeface="Times New Roman" panose="02020603050405020304" pitchFamily="18" charset="0"/>
                          </a:rPr>
                          <m:t>𝑠</m:t>
                        </m:r>
                        <m:r>
                          <a:rPr lang="en-US" sz="1400" i="1">
                            <a:solidFill>
                              <a:srgbClr val="222222"/>
                            </a:solidFill>
                            <a:latin typeface="Cambria Math" panose="02040503050406030204" pitchFamily="18" charset="0"/>
                            <a:ea typeface="Times New Roman" panose="02020603050405020304" pitchFamily="18" charset="0"/>
                          </a:rPr>
                          <m:t>0</m:t>
                        </m:r>
                      </m:sub>
                      <m:sup>
                        <m:r>
                          <a:rPr lang="en-US" sz="1400" i="1">
                            <a:solidFill>
                              <a:srgbClr val="222222"/>
                            </a:solidFill>
                            <a:latin typeface="Cambria Math" panose="02040503050406030204" pitchFamily="18" charset="0"/>
                            <a:ea typeface="Times New Roman" panose="02020603050405020304" pitchFamily="18" charset="0"/>
                          </a:rPr>
                          <m:t>𝑡𝑟𝑎𝑛𝑠</m:t>
                        </m:r>
                      </m:sup>
                    </m:sSubSup>
                  </m:oMath>
                </a14:m>
                <a:r>
                  <a:rPr lang="en-US" sz="1400" dirty="0">
                    <a:solidFill>
                      <a:srgbClr val="222222"/>
                    </a:solidFill>
                    <a:latin typeface="Times" pitchFamily="2" charset="0"/>
                    <a:ea typeface="Times New Roman" panose="02020603050405020304" pitchFamily="18" charset="0"/>
                  </a:rPr>
                  <a:t> if </a:t>
                </a:r>
                <a14:m>
                  <m:oMath xmlns:m="http://schemas.openxmlformats.org/officeDocument/2006/math">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𝜏</m:t>
                        </m:r>
                      </m:e>
                      <m:sub>
                        <m:r>
                          <a:rPr lang="en-US" sz="1400" i="1">
                            <a:solidFill>
                              <a:srgbClr val="222222"/>
                            </a:solidFill>
                            <a:latin typeface="Cambria Math" panose="02040503050406030204" pitchFamily="18" charset="0"/>
                            <a:ea typeface="Times New Roman" panose="02020603050405020304" pitchFamily="18" charset="0"/>
                          </a:rPr>
                          <m:t>𝑥</m:t>
                        </m:r>
                      </m:sub>
                      <m:sup>
                        <m:r>
                          <a:rPr lang="en-US" sz="1400" i="1">
                            <a:solidFill>
                              <a:srgbClr val="222222"/>
                            </a:solidFill>
                            <a:latin typeface="Cambria Math" panose="02040503050406030204" pitchFamily="18" charset="0"/>
                            <a:ea typeface="Times New Roman" panose="02020603050405020304" pitchFamily="18" charset="0"/>
                          </a:rPr>
                          <m:t>𝑠</m:t>
                        </m:r>
                      </m:sup>
                    </m:sSubSup>
                  </m:oMath>
                </a14:m>
                <a:r>
                  <a:rPr lang="en-US" sz="1400" dirty="0">
                    <a:solidFill>
                      <a:srgbClr val="222222"/>
                    </a:solidFill>
                    <a:latin typeface="Times" pitchFamily="2" charset="0"/>
                    <a:ea typeface="Times New Roman" panose="02020603050405020304" pitchFamily="18" charset="0"/>
                  </a:rPr>
                  <a:t> is changed (which can vary across different models) then this balance is used as:</a:t>
                </a:r>
                <a:endParaRPr lang="en-US" sz="1400" dirty="0">
                  <a:solidFill>
                    <a:srgbClr val="222222"/>
                  </a:solidFill>
                  <a:latin typeface="Times New Roman" panose="02020603050405020304" pitchFamily="18" charset="0"/>
                  <a:ea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f>
                        <m:fPr>
                          <m:ctrlPr>
                            <a:rPr lang="en-US" sz="1400" i="1">
                              <a:solidFill>
                                <a:srgbClr val="222222"/>
                              </a:solidFill>
                              <a:latin typeface="Cambria Math" panose="02040503050406030204" pitchFamily="18" charset="0"/>
                              <a:ea typeface="Times New Roman" panose="02020603050405020304" pitchFamily="18" charset="0"/>
                            </a:rPr>
                          </m:ctrlPr>
                        </m:fPr>
                        <m:num>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𝜏</m:t>
                              </m:r>
                            </m:e>
                            <m:sub>
                              <m:r>
                                <a:rPr lang="en-US" sz="1400" i="1">
                                  <a:solidFill>
                                    <a:srgbClr val="222222"/>
                                  </a:solidFill>
                                  <a:latin typeface="Cambria Math" panose="02040503050406030204" pitchFamily="18" charset="0"/>
                                  <a:ea typeface="Times New Roman" panose="02020603050405020304" pitchFamily="18" charset="0"/>
                                </a:rPr>
                                <m:t>𝑥</m:t>
                              </m:r>
                            </m:sub>
                            <m:sup>
                              <m:r>
                                <a:rPr lang="en-US" sz="1400" i="1">
                                  <a:solidFill>
                                    <a:srgbClr val="222222"/>
                                  </a:solidFill>
                                  <a:latin typeface="Cambria Math" panose="02040503050406030204" pitchFamily="18" charset="0"/>
                                  <a:ea typeface="Times New Roman" panose="02020603050405020304" pitchFamily="18" charset="0"/>
                                </a:rPr>
                                <m:t>𝑠</m:t>
                              </m:r>
                            </m:sup>
                          </m:sSubSup>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𝐿</m:t>
                              </m:r>
                            </m:e>
                            <m:sub>
                              <m:r>
                                <a:rPr lang="en-US" sz="1400" i="1">
                                  <a:solidFill>
                                    <a:srgbClr val="222222"/>
                                  </a:solidFill>
                                  <a:latin typeface="Cambria Math" panose="02040503050406030204" pitchFamily="18" charset="0"/>
                                  <a:ea typeface="Times New Roman" panose="02020603050405020304" pitchFamily="18" charset="0"/>
                                </a:rPr>
                                <m:t>𝑥</m:t>
                              </m:r>
                            </m:sub>
                            <m:sup>
                              <m:r>
                                <a:rPr lang="en-US" sz="1400" i="1">
                                  <a:solidFill>
                                    <a:srgbClr val="222222"/>
                                  </a:solidFill>
                                  <a:latin typeface="Cambria Math" panose="02040503050406030204" pitchFamily="18" charset="0"/>
                                  <a:ea typeface="Times New Roman" panose="02020603050405020304" pitchFamily="18" charset="0"/>
                                </a:rPr>
                                <m:t>𝑠</m:t>
                              </m:r>
                            </m:sup>
                          </m:sSubSup>
                        </m:num>
                        <m:den>
                          <m:r>
                            <a:rPr lang="en-US" sz="1400" i="1">
                              <a:solidFill>
                                <a:srgbClr val="222222"/>
                              </a:solidFill>
                              <a:latin typeface="Cambria Math" panose="02040503050406030204" pitchFamily="18" charset="0"/>
                              <a:ea typeface="Times New Roman" panose="02020603050405020304" pitchFamily="18" charset="0"/>
                            </a:rPr>
                            <m:t>𝜌</m:t>
                          </m:r>
                          <m:r>
                            <a:rPr lang="en-US" sz="1400" i="1">
                              <a:solidFill>
                                <a:srgbClr val="222222"/>
                              </a:solidFill>
                              <a:latin typeface="Cambria Math" panose="02040503050406030204" pitchFamily="18" charset="0"/>
                              <a:ea typeface="Times New Roman" panose="02020603050405020304" pitchFamily="18" charset="0"/>
                            </a:rPr>
                            <m:t>𝑓</m:t>
                          </m:r>
                        </m:den>
                      </m:f>
                      <m:r>
                        <a:rPr lang="en-US" sz="1400" i="1">
                          <a:solidFill>
                            <a:srgbClr val="222222"/>
                          </a:solidFill>
                          <a:latin typeface="Cambria Math" panose="02040503050406030204" pitchFamily="18" charset="0"/>
                          <a:ea typeface="Times New Roman" panose="02020603050405020304" pitchFamily="18" charset="0"/>
                        </a:rPr>
                        <m:t>−</m:t>
                      </m:r>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𝑀</m:t>
                          </m:r>
                        </m:e>
                        <m:sub>
                          <m:r>
                            <a:rPr lang="en-US" sz="1400" i="1">
                              <a:solidFill>
                                <a:srgbClr val="222222"/>
                              </a:solidFill>
                              <a:latin typeface="Cambria Math" panose="02040503050406030204" pitchFamily="18" charset="0"/>
                              <a:ea typeface="Times New Roman" panose="02020603050405020304" pitchFamily="18" charset="0"/>
                            </a:rPr>
                            <m:t>𝑠</m:t>
                          </m:r>
                          <m:r>
                            <a:rPr lang="en-US" sz="1400" i="1">
                              <a:solidFill>
                                <a:srgbClr val="222222"/>
                              </a:solidFill>
                              <a:latin typeface="Cambria Math" panose="02040503050406030204" pitchFamily="18" charset="0"/>
                              <a:ea typeface="Times New Roman" panose="02020603050405020304" pitchFamily="18" charset="0"/>
                            </a:rPr>
                            <m:t>0</m:t>
                          </m:r>
                        </m:sub>
                        <m:sup>
                          <m:r>
                            <a:rPr lang="en-US" sz="1400" i="1">
                              <a:solidFill>
                                <a:srgbClr val="222222"/>
                              </a:solidFill>
                              <a:latin typeface="Cambria Math" panose="02040503050406030204" pitchFamily="18" charset="0"/>
                              <a:ea typeface="Times New Roman" panose="02020603050405020304" pitchFamily="18" charset="0"/>
                            </a:rPr>
                            <m:t>𝑡𝑟𝑎𝑛𝑠</m:t>
                          </m:r>
                        </m:sup>
                      </m:sSubSup>
                      <m:r>
                        <a:rPr lang="en-US" sz="1400" i="1">
                          <a:solidFill>
                            <a:srgbClr val="222222"/>
                          </a:solidFill>
                          <a:latin typeface="Cambria Math" panose="02040503050406030204" pitchFamily="18" charset="0"/>
                          <a:ea typeface="Times New Roman" panose="02020603050405020304" pitchFamily="18" charset="0"/>
                        </a:rPr>
                        <m:t>=</m:t>
                      </m:r>
                      <m:sSub>
                        <m:sSubPr>
                          <m:ctrlPr>
                            <a:rPr lang="en-US" sz="1400" i="1">
                              <a:solidFill>
                                <a:srgbClr val="222222"/>
                              </a:solidFill>
                              <a:latin typeface="Cambria Math" panose="02040503050406030204" pitchFamily="18" charset="0"/>
                              <a:ea typeface="Times New Roman" panose="02020603050405020304" pitchFamily="18" charset="0"/>
                            </a:rPr>
                          </m:ctrlPr>
                        </m:sSubPr>
                        <m:e>
                          <m:r>
                            <a:rPr lang="en-US" sz="1400" i="1">
                              <a:solidFill>
                                <a:srgbClr val="222222"/>
                              </a:solidFill>
                              <a:latin typeface="Cambria Math" panose="02040503050406030204" pitchFamily="18" charset="0"/>
                              <a:ea typeface="Times New Roman" panose="02020603050405020304" pitchFamily="18" charset="0"/>
                            </a:rPr>
                            <m:t>𝐴</m:t>
                          </m:r>
                        </m:e>
                        <m:sub>
                          <m:r>
                            <a:rPr lang="en-US" sz="1400" i="1">
                              <a:solidFill>
                                <a:srgbClr val="222222"/>
                              </a:solidFill>
                              <a:latin typeface="Cambria Math" panose="02040503050406030204" pitchFamily="18" charset="0"/>
                              <a:ea typeface="Times New Roman" panose="02020603050405020304" pitchFamily="18" charset="0"/>
                            </a:rPr>
                            <m:t>𝐺𝑀</m:t>
                          </m:r>
                        </m:sub>
                      </m:sSub>
                      <m:r>
                        <a:rPr lang="en-US" sz="1400" i="1">
                          <a:solidFill>
                            <a:srgbClr val="222222"/>
                          </a:solidFill>
                          <a:latin typeface="Cambria Math" panose="02040503050406030204" pitchFamily="18" charset="0"/>
                          <a:ea typeface="Times New Roman" panose="02020603050405020304" pitchFamily="18" charset="0"/>
                        </a:rPr>
                        <m:t>∗</m:t>
                      </m:r>
                      <m:r>
                        <a:rPr lang="en-US" sz="1400" i="1">
                          <a:solidFill>
                            <a:srgbClr val="222222"/>
                          </a:solidFill>
                          <a:latin typeface="Cambria Math" panose="02040503050406030204" pitchFamily="18" charset="0"/>
                          <a:ea typeface="Times New Roman" panose="02020603050405020304" pitchFamily="18" charset="0"/>
                        </a:rPr>
                        <m:t>𝐷</m:t>
                      </m:r>
                      <m:r>
                        <a:rPr lang="en-US" sz="1400" i="1">
                          <a:solidFill>
                            <a:srgbClr val="222222"/>
                          </a:solidFill>
                          <a:latin typeface="Cambria Math" panose="02040503050406030204" pitchFamily="18" charset="0"/>
                          <a:ea typeface="Times New Roman" panose="02020603050405020304" pitchFamily="18" charset="0"/>
                        </a:rPr>
                        <m:t>∗</m:t>
                      </m:r>
                      <m:f>
                        <m:fPr>
                          <m:ctrlPr>
                            <a:rPr lang="en-US" sz="1400" i="1">
                              <a:solidFill>
                                <a:srgbClr val="222222"/>
                              </a:solidFill>
                              <a:latin typeface="Cambria Math" panose="02040503050406030204" pitchFamily="18" charset="0"/>
                              <a:ea typeface="Times New Roman" panose="02020603050405020304" pitchFamily="18" charset="0"/>
                            </a:rPr>
                          </m:ctrlPr>
                        </m:fPr>
                        <m:num>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𝐿</m:t>
                              </m:r>
                            </m:e>
                            <m:sub>
                              <m:r>
                                <a:rPr lang="en-US" sz="1400" i="1">
                                  <a:solidFill>
                                    <a:srgbClr val="222222"/>
                                  </a:solidFill>
                                  <a:latin typeface="Cambria Math" panose="02040503050406030204" pitchFamily="18" charset="0"/>
                                  <a:ea typeface="Times New Roman" panose="02020603050405020304" pitchFamily="18" charset="0"/>
                                </a:rPr>
                                <m:t>𝑥</m:t>
                              </m:r>
                            </m:sub>
                            <m:sup>
                              <m:r>
                                <a:rPr lang="en-US" sz="1400" i="1">
                                  <a:solidFill>
                                    <a:srgbClr val="222222"/>
                                  </a:solidFill>
                                  <a:latin typeface="Cambria Math" panose="02040503050406030204" pitchFamily="18" charset="0"/>
                                  <a:ea typeface="Times New Roman" panose="02020603050405020304" pitchFamily="18" charset="0"/>
                                </a:rPr>
                                <m:t>𝑠</m:t>
                              </m:r>
                            </m:sup>
                          </m:sSubSup>
                        </m:num>
                        <m:den>
                          <m:sSubSup>
                            <m:sSubSupPr>
                              <m:ctrlPr>
                                <a:rPr lang="en-US" sz="1400" i="1">
                                  <a:solidFill>
                                    <a:srgbClr val="222222"/>
                                  </a:solidFill>
                                  <a:latin typeface="Cambria Math" panose="02040503050406030204" pitchFamily="18" charset="0"/>
                                  <a:ea typeface="Times New Roman" panose="02020603050405020304" pitchFamily="18" charset="0"/>
                                </a:rPr>
                              </m:ctrlPr>
                            </m:sSubSupPr>
                            <m:e>
                              <m:r>
                                <a:rPr lang="en-US" sz="1400" i="1">
                                  <a:solidFill>
                                    <a:srgbClr val="222222"/>
                                  </a:solidFill>
                                  <a:latin typeface="Cambria Math" panose="02040503050406030204" pitchFamily="18" charset="0"/>
                                  <a:ea typeface="Times New Roman" panose="02020603050405020304" pitchFamily="18" charset="0"/>
                                </a:rPr>
                                <m:t>𝐿</m:t>
                              </m:r>
                            </m:e>
                            <m:sub>
                              <m:r>
                                <a:rPr lang="en-US" sz="1400" i="1">
                                  <a:solidFill>
                                    <a:srgbClr val="222222"/>
                                  </a:solidFill>
                                  <a:latin typeface="Cambria Math" panose="02040503050406030204" pitchFamily="18" charset="0"/>
                                  <a:ea typeface="Times New Roman" panose="02020603050405020304" pitchFamily="18" charset="0"/>
                                </a:rPr>
                                <m:t>𝑦</m:t>
                              </m:r>
                            </m:sub>
                            <m:sup>
                              <m:r>
                                <a:rPr lang="en-US" sz="1400" i="1">
                                  <a:solidFill>
                                    <a:srgbClr val="222222"/>
                                  </a:solidFill>
                                  <a:latin typeface="Cambria Math" panose="02040503050406030204" pitchFamily="18" charset="0"/>
                                  <a:ea typeface="Times New Roman" panose="02020603050405020304" pitchFamily="18" charset="0"/>
                                </a:rPr>
                                <m:t>𝑠</m:t>
                              </m:r>
                            </m:sup>
                          </m:sSubSup>
                        </m:den>
                      </m:f>
                    </m:oMath>
                  </m:oMathPara>
                </a14:m>
                <a:endParaRPr lang="en-US" sz="1400" dirty="0">
                  <a:solidFill>
                    <a:srgbClr val="222222"/>
                  </a:solidFill>
                  <a:latin typeface="Times New Roman" panose="02020603050405020304" pitchFamily="18" charset="0"/>
                  <a:ea typeface="Times New Roman" panose="02020603050405020304" pitchFamily="18" charset="0"/>
                </a:endParaRPr>
              </a:p>
              <a:p>
                <a:pPr algn="just"/>
                <a:r>
                  <a:rPr lang="en-US" sz="1400" dirty="0">
                    <a:solidFill>
                      <a:srgbClr val="222222"/>
                    </a:solidFill>
                    <a:latin typeface="Times" pitchFamily="2" charset="0"/>
                    <a:ea typeface="Times New Roman" panose="02020603050405020304" pitchFamily="18" charset="0"/>
                  </a:rPr>
                  <a:t> </a:t>
                </a:r>
                <a:endParaRPr lang="en-US" sz="1400" dirty="0">
                  <a:solidFill>
                    <a:srgbClr val="222222"/>
                  </a:solidFill>
                  <a:latin typeface="Times New Roman" panose="02020603050405020304" pitchFamily="18" charset="0"/>
                  <a:ea typeface="Times New Roman" panose="02020603050405020304" pitchFamily="18" charset="0"/>
                </a:endParaRPr>
              </a:p>
              <a:p>
                <a:pPr algn="just"/>
                <a:r>
                  <a:rPr lang="en-US" sz="1400" dirty="0">
                    <a:solidFill>
                      <a:srgbClr val="222222"/>
                    </a:solidFill>
                    <a:latin typeface="Times" pitchFamily="2" charset="0"/>
                    <a:ea typeface="Times New Roman" panose="02020603050405020304" pitchFamily="18" charset="0"/>
                  </a:rPr>
                  <a:t>to find a mixing coefficient that will give an identical water mass transformation in the South.   </a:t>
                </a:r>
                <a:endParaRPr lang="en-US" sz="1400" dirty="0">
                  <a:solidFill>
                    <a:srgbClr val="222222"/>
                  </a:solidFill>
                  <a:latin typeface="Times New Roman" panose="02020603050405020304" pitchFamily="18" charset="0"/>
                  <a:ea typeface="Times New Roman" panose="02020603050405020304" pitchFamily="18" charset="0"/>
                </a:endParaRPr>
              </a:p>
            </p:txBody>
          </p:sp>
        </mc:Choice>
        <mc:Fallback xmlns="">
          <p:sp>
            <p:nvSpPr>
              <p:cNvPr id="3" name="Rectangle 2">
                <a:extLst>
                  <a:ext uri="{FF2B5EF4-FFF2-40B4-BE49-F238E27FC236}">
                    <a16:creationId xmlns:a16="http://schemas.microsoft.com/office/drawing/2014/main" id="{57643DCF-AEFB-444A-8112-B1DC0B6D5129}"/>
                  </a:ext>
                </a:extLst>
              </p:cNvPr>
              <p:cNvSpPr>
                <a:spLocks noRot="1" noChangeAspect="1" noMove="1" noResize="1" noEditPoints="1" noAdjustHandles="1" noChangeArrowheads="1" noChangeShapeType="1" noTextEdit="1"/>
              </p:cNvSpPr>
              <p:nvPr/>
            </p:nvSpPr>
            <p:spPr>
              <a:xfrm>
                <a:off x="5733447" y="1321916"/>
                <a:ext cx="6096000" cy="4727192"/>
              </a:xfrm>
              <a:prstGeom prst="rect">
                <a:avLst/>
              </a:prstGeom>
              <a:blipFill>
                <a:blip r:embed="rId3"/>
                <a:stretch>
                  <a:fillRect l="-416" t="-268" r="-416" b="-268"/>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2E8B21CF-ED5F-1140-8747-7178AF3C6797}"/>
              </a:ext>
            </a:extLst>
          </p:cNvPr>
          <p:cNvPicPr>
            <a:picLocks noChangeAspect="1"/>
          </p:cNvPicPr>
          <p:nvPr/>
        </p:nvPicPr>
        <p:blipFill>
          <a:blip r:embed="rId4"/>
          <a:stretch>
            <a:fillRect/>
          </a:stretch>
        </p:blipFill>
        <p:spPr>
          <a:xfrm>
            <a:off x="1176242" y="3157387"/>
            <a:ext cx="3982897" cy="2225495"/>
          </a:xfrm>
          <a:prstGeom prst="rect">
            <a:avLst/>
          </a:prstGeom>
        </p:spPr>
      </p:pic>
    </p:spTree>
    <p:extLst>
      <p:ext uri="{BB962C8B-B14F-4D97-AF65-F5344CB8AC3E}">
        <p14:creationId xmlns:p14="http://schemas.microsoft.com/office/powerpoint/2010/main" val="6916471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Neuro-Symbolic Language Exploration</a:t>
            </a:r>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17</a:t>
            </a:fld>
            <a:endParaRPr lang="en-US" dirty="0"/>
          </a:p>
        </p:txBody>
      </p:sp>
      <p:pic>
        <p:nvPicPr>
          <p:cNvPr id="7" name="Picture 6">
            <a:extLst>
              <a:ext uri="{FF2B5EF4-FFF2-40B4-BE49-F238E27FC236}">
                <a16:creationId xmlns:a16="http://schemas.microsoft.com/office/drawing/2014/main" id="{154186C7-02B5-CB49-8764-441810844725}"/>
              </a:ext>
            </a:extLst>
          </p:cNvPr>
          <p:cNvPicPr>
            <a:picLocks noChangeAspect="1"/>
          </p:cNvPicPr>
          <p:nvPr/>
        </p:nvPicPr>
        <p:blipFill>
          <a:blip r:embed="rId3"/>
          <a:stretch>
            <a:fillRect/>
          </a:stretch>
        </p:blipFill>
        <p:spPr>
          <a:xfrm>
            <a:off x="534108" y="1843085"/>
            <a:ext cx="11200692" cy="3660568"/>
          </a:xfrm>
          <a:prstGeom prst="rect">
            <a:avLst/>
          </a:prstGeom>
        </p:spPr>
      </p:pic>
    </p:spTree>
    <p:extLst>
      <p:ext uri="{BB962C8B-B14F-4D97-AF65-F5344CB8AC3E}">
        <p14:creationId xmlns:p14="http://schemas.microsoft.com/office/powerpoint/2010/main" val="3909822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499" y="1181100"/>
            <a:ext cx="10624149"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1">
                    <a:lumMod val="75000"/>
                  </a:schemeClr>
                </a:solidFill>
              </a:rPr>
              <a:t>Modeling the AMOC as an adversarial game is challenging</a:t>
            </a:r>
          </a:p>
          <a:p>
            <a:pPr lvl="1"/>
            <a:r>
              <a:rPr lang="en-US" sz="2000" dirty="0">
                <a:solidFill>
                  <a:schemeClr val="accent1">
                    <a:lumMod val="75000"/>
                  </a:schemeClr>
                </a:solidFill>
              </a:rPr>
              <a:t>Adaptation:  Starting with the Four Box model to reduce complexity, once the architectures are stable, then constraining CMIP and mapping CMIP to the box model parameters for a second level of complexity, then removing CMIP constraints</a:t>
            </a:r>
          </a:p>
          <a:p>
            <a:r>
              <a:rPr lang="en-US" sz="2400" dirty="0">
                <a:solidFill>
                  <a:schemeClr val="accent1">
                    <a:lumMod val="75000"/>
                  </a:schemeClr>
                </a:solidFill>
              </a:rPr>
              <a:t>Building a neuro-symbolic language requires a lot of upfront meetings between oceanography researchers and AI researchers</a:t>
            </a:r>
          </a:p>
          <a:p>
            <a:pPr lvl="1"/>
            <a:r>
              <a:rPr lang="en-US" sz="2000" dirty="0">
                <a:solidFill>
                  <a:schemeClr val="accent1">
                    <a:lumMod val="75000"/>
                  </a:schemeClr>
                </a:solidFill>
              </a:rPr>
              <a:t>Adaptation:  Again starting with the Four Box model as a use case enabled us to reduce the complexity, we also realized we would likely need a graph-based representation for the language </a:t>
            </a:r>
          </a:p>
          <a:p>
            <a:r>
              <a:rPr lang="en-US" sz="2400" dirty="0">
                <a:solidFill>
                  <a:schemeClr val="accent1">
                    <a:lumMod val="75000"/>
                  </a:schemeClr>
                </a:solidFill>
              </a:rPr>
              <a:t>Symbols need a representation to be given to a deep learning network</a:t>
            </a:r>
          </a:p>
          <a:p>
            <a:pPr lvl="1"/>
            <a:r>
              <a:rPr lang="en-US" sz="2000" dirty="0">
                <a:solidFill>
                  <a:schemeClr val="accent1">
                    <a:lumMod val="75000"/>
                  </a:schemeClr>
                </a:solidFill>
              </a:rPr>
              <a:t>Adaptation:  We began evaluating Graph Neural Networks, the plan is to create an embedding of the symbolic structures for learning</a:t>
            </a:r>
          </a:p>
          <a:p>
            <a:r>
              <a:rPr lang="en-US" sz="2400" dirty="0">
                <a:solidFill>
                  <a:schemeClr val="accent1">
                    <a:lumMod val="75000"/>
                  </a:schemeClr>
                </a:solidFill>
              </a:rPr>
              <a:t>Mapping CMIP to the parameters in the Four Box model is not an easy task</a:t>
            </a:r>
          </a:p>
          <a:p>
            <a:pPr lvl="1"/>
            <a:r>
              <a:rPr lang="en-US" sz="2000" dirty="0">
                <a:solidFill>
                  <a:schemeClr val="accent1">
                    <a:lumMod val="75000"/>
                  </a:schemeClr>
                </a:solidFill>
              </a:rPr>
              <a:t>Adaptation:  Required using a new team member with in-depth CMIP understanding</a:t>
            </a: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lstStyle/>
          <a:p>
            <a:r>
              <a:rPr lang="en-US" dirty="0"/>
              <a:t>What did we learn?</a:t>
            </a:r>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18</a:t>
            </a:fld>
            <a:endParaRPr lang="en-US" dirty="0"/>
          </a:p>
        </p:txBody>
      </p:sp>
    </p:spTree>
    <p:extLst>
      <p:ext uri="{BB962C8B-B14F-4D97-AF65-F5344CB8AC3E}">
        <p14:creationId xmlns:p14="http://schemas.microsoft.com/office/powerpoint/2010/main" val="40219966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500" y="1181100"/>
            <a:ext cx="10487802"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1">
                    <a:lumMod val="75000"/>
                  </a:schemeClr>
                </a:solidFill>
              </a:rPr>
              <a:t>Python Box Model Code</a:t>
            </a:r>
          </a:p>
          <a:p>
            <a:r>
              <a:rPr lang="en-US" sz="2400" dirty="0">
                <a:solidFill>
                  <a:schemeClr val="accent1">
                    <a:lumMod val="75000"/>
                  </a:schemeClr>
                </a:solidFill>
              </a:rPr>
              <a:t>Tools for Processing CMIP data</a:t>
            </a:r>
          </a:p>
          <a:p>
            <a:endParaRPr lang="en-US" sz="2400" dirty="0">
              <a:solidFill>
                <a:schemeClr val="accent1">
                  <a:lumMod val="75000"/>
                </a:schemeClr>
              </a:solidFill>
            </a:endParaRPr>
          </a:p>
          <a:p>
            <a:pPr marL="0" indent="0">
              <a:buNone/>
            </a:pPr>
            <a:r>
              <a:rPr lang="en-US" sz="2400" dirty="0">
                <a:solidFill>
                  <a:schemeClr val="accent1">
                    <a:lumMod val="75000"/>
                  </a:schemeClr>
                </a:solidFill>
              </a:rPr>
              <a:t>Repository:</a:t>
            </a:r>
          </a:p>
          <a:p>
            <a:pPr marL="0" indent="0">
              <a:buNone/>
            </a:pPr>
            <a:r>
              <a:rPr lang="en-US" sz="2400" dirty="0">
                <a:solidFill>
                  <a:schemeClr val="accent1">
                    <a:lumMod val="75000"/>
                  </a:schemeClr>
                </a:solidFill>
                <a:hlinkClick r:id="rId3"/>
              </a:rPr>
              <a:t>https://github.com/JHUAPL/PACMANs</a:t>
            </a:r>
            <a:endParaRPr lang="en-US" sz="2400" dirty="0">
              <a:solidFill>
                <a:schemeClr val="accent1">
                  <a:lumMod val="75000"/>
                </a:schemeClr>
              </a:solidFill>
            </a:endParaRPr>
          </a:p>
          <a:p>
            <a:pPr marL="0" indent="0">
              <a:buNone/>
            </a:pPr>
            <a:endParaRPr lang="en-US" sz="2400" dirty="0">
              <a:solidFill>
                <a:schemeClr val="accent1">
                  <a:lumMod val="75000"/>
                </a:schemeClr>
              </a:solidFill>
            </a:endParaRPr>
          </a:p>
          <a:p>
            <a:pPr marL="0" indent="0">
              <a:buNone/>
            </a:pPr>
            <a:r>
              <a:rPr lang="en-US" sz="2400" dirty="0">
                <a:solidFill>
                  <a:schemeClr val="accent1">
                    <a:lumMod val="75000"/>
                  </a:schemeClr>
                </a:solidFill>
              </a:rPr>
              <a:t>Python box model code expected to be ready in </a:t>
            </a:r>
            <a:r>
              <a:rPr lang="en-US" sz="2400">
                <a:solidFill>
                  <a:schemeClr val="accent1">
                    <a:lumMod val="75000"/>
                  </a:schemeClr>
                </a:solidFill>
              </a:rPr>
              <a:t>two </a:t>
            </a:r>
            <a:r>
              <a:rPr lang="en-US" sz="2400" smtClean="0">
                <a:solidFill>
                  <a:schemeClr val="accent1">
                    <a:lumMod val="75000"/>
                  </a:schemeClr>
                </a:solidFill>
              </a:rPr>
              <a:t>weeks.</a:t>
            </a:r>
            <a:endParaRPr lang="en-US" sz="2400" dirty="0">
              <a:solidFill>
                <a:schemeClr val="accent1">
                  <a:lumMod val="75000"/>
                </a:schemeClr>
              </a:solidFill>
            </a:endParaRP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lstStyle/>
          <a:p>
            <a:r>
              <a:rPr lang="en-US" dirty="0"/>
              <a:t>Upcoming Points of Collaboration</a:t>
            </a:r>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19</a:t>
            </a:fld>
            <a:endParaRPr lang="en-US" dirty="0"/>
          </a:p>
        </p:txBody>
      </p:sp>
    </p:spTree>
    <p:extLst>
      <p:ext uri="{BB962C8B-B14F-4D97-AF65-F5344CB8AC3E}">
        <p14:creationId xmlns:p14="http://schemas.microsoft.com/office/powerpoint/2010/main" val="27698043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500" y="1181100"/>
            <a:ext cx="10487802"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What climate phenomena (tipping point) are we addressing? </a:t>
            </a:r>
            <a:endParaRPr lang="en-US" sz="2400" dirty="0">
              <a:solidFill>
                <a:schemeClr val="accent1">
                  <a:lumMod val="75000"/>
                </a:schemeClr>
              </a:solidFill>
            </a:endParaRPr>
          </a:p>
          <a:p>
            <a:pPr lvl="1"/>
            <a:r>
              <a:rPr lang="en-US" sz="2200" dirty="0">
                <a:solidFill>
                  <a:schemeClr val="accent1">
                    <a:lumMod val="75000"/>
                  </a:schemeClr>
                </a:solidFill>
              </a:rPr>
              <a:t>AMOC</a:t>
            </a:r>
          </a:p>
          <a:p>
            <a:pPr marL="0" indent="0">
              <a:buNone/>
            </a:pPr>
            <a:r>
              <a:rPr lang="en-US" sz="2400" dirty="0"/>
              <a:t>What data/models are we using?</a:t>
            </a:r>
            <a:endParaRPr lang="en-US" sz="2400" dirty="0">
              <a:solidFill>
                <a:schemeClr val="accent1">
                  <a:lumMod val="75000"/>
                </a:schemeClr>
              </a:solidFill>
            </a:endParaRPr>
          </a:p>
          <a:p>
            <a:pPr lvl="1"/>
            <a:r>
              <a:rPr lang="en-US" sz="2200" dirty="0">
                <a:solidFill>
                  <a:schemeClr val="accent1">
                    <a:lumMod val="75000"/>
                  </a:schemeClr>
                </a:solidFill>
              </a:rPr>
              <a:t>The </a:t>
            </a:r>
            <a:r>
              <a:rPr lang="en-US" sz="2200" dirty="0" err="1">
                <a:solidFill>
                  <a:schemeClr val="accent1">
                    <a:lumMod val="75000"/>
                  </a:schemeClr>
                </a:solidFill>
              </a:rPr>
              <a:t>Gnanadesikan</a:t>
            </a:r>
            <a:r>
              <a:rPr lang="en-US" sz="2200" dirty="0">
                <a:solidFill>
                  <a:schemeClr val="accent1">
                    <a:lumMod val="75000"/>
                  </a:schemeClr>
                </a:solidFill>
              </a:rPr>
              <a:t> four box model</a:t>
            </a:r>
          </a:p>
          <a:p>
            <a:pPr lvl="1"/>
            <a:r>
              <a:rPr lang="en-US" sz="2200" dirty="0">
                <a:solidFill>
                  <a:schemeClr val="accent1">
                    <a:lumMod val="75000"/>
                  </a:schemeClr>
                </a:solidFill>
              </a:rPr>
              <a:t>Mapping CMIP6 to the box model</a:t>
            </a:r>
          </a:p>
          <a:p>
            <a:pPr marL="0" indent="0">
              <a:buNone/>
            </a:pPr>
            <a:r>
              <a:rPr lang="en-US" sz="2400" dirty="0"/>
              <a:t>What methods are we applying?</a:t>
            </a:r>
            <a:endParaRPr lang="en-US" sz="2400" dirty="0">
              <a:solidFill>
                <a:schemeClr val="accent1">
                  <a:lumMod val="75000"/>
                </a:schemeClr>
              </a:solidFill>
            </a:endParaRPr>
          </a:p>
          <a:p>
            <a:pPr lvl="1"/>
            <a:r>
              <a:rPr lang="en-US" sz="2200" dirty="0">
                <a:solidFill>
                  <a:schemeClr val="accent1">
                    <a:lumMod val="75000"/>
                  </a:schemeClr>
                </a:solidFill>
              </a:rPr>
              <a:t>AI Surrogates and Bifurcation Method</a:t>
            </a:r>
          </a:p>
          <a:p>
            <a:pPr lvl="1"/>
            <a:r>
              <a:rPr lang="en-US" sz="2200" dirty="0">
                <a:solidFill>
                  <a:schemeClr val="accent1">
                    <a:lumMod val="75000"/>
                  </a:schemeClr>
                </a:solidFill>
              </a:rPr>
              <a:t>Multi-Generator GAN Exploration</a:t>
            </a:r>
          </a:p>
          <a:p>
            <a:pPr lvl="1"/>
            <a:r>
              <a:rPr lang="en-US" sz="2200" dirty="0">
                <a:solidFill>
                  <a:schemeClr val="accent1">
                    <a:lumMod val="75000"/>
                  </a:schemeClr>
                </a:solidFill>
              </a:rPr>
              <a:t>Neuro-symbolic Language Exploration</a:t>
            </a:r>
          </a:p>
          <a:p>
            <a:pPr marL="0" indent="0">
              <a:buNone/>
            </a:pPr>
            <a:r>
              <a:rPr lang="en-US" sz="2400" dirty="0"/>
              <a:t>What did we learn?</a:t>
            </a:r>
          </a:p>
          <a:p>
            <a:pPr lvl="1"/>
            <a:r>
              <a:rPr lang="en-US" sz="2200" dirty="0">
                <a:solidFill>
                  <a:schemeClr val="accent1">
                    <a:lumMod val="75000"/>
                  </a:schemeClr>
                </a:solidFill>
              </a:rPr>
              <a:t>Lessons and Adaptations</a:t>
            </a:r>
          </a:p>
          <a:p>
            <a:pPr marL="0" indent="0">
              <a:buNone/>
            </a:pPr>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lstStyle/>
          <a:p>
            <a:r>
              <a:rPr lang="en-US" dirty="0"/>
              <a:t>Outline</a:t>
            </a:r>
          </a:p>
        </p:txBody>
      </p:sp>
      <p:sp>
        <p:nvSpPr>
          <p:cNvPr id="4" name="Date Placeholder 3"/>
          <p:cNvSpPr>
            <a:spLocks noGrp="1"/>
          </p:cNvSpPr>
          <p:nvPr>
            <p:ph type="dt" sz="half" idx="15"/>
          </p:nvPr>
        </p:nvSpPr>
        <p:spPr/>
        <p:txBody>
          <a:bodyPr/>
          <a:lstStyle/>
          <a:p>
            <a:r>
              <a:rPr lang="en-US" dirty="0" smtClean="0"/>
              <a:t>15 March 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2</a:t>
            </a:fld>
            <a:endParaRPr lang="en-US" dirty="0"/>
          </a:p>
        </p:txBody>
      </p:sp>
    </p:spTree>
    <p:extLst>
      <p:ext uri="{BB962C8B-B14F-4D97-AF65-F5344CB8AC3E}">
        <p14:creationId xmlns:p14="http://schemas.microsoft.com/office/powerpoint/2010/main" val="14150150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6EC7F-81E3-7846-8BD1-227B13ABB4E4}"/>
              </a:ext>
            </a:extLst>
          </p:cNvPr>
          <p:cNvSpPr>
            <a:spLocks noGrp="1"/>
          </p:cNvSpPr>
          <p:nvPr>
            <p:ph type="title"/>
          </p:nvPr>
        </p:nvSpPr>
        <p:spPr/>
        <p:txBody>
          <a:bodyPr>
            <a:normAutofit/>
          </a:bodyPr>
          <a:lstStyle/>
          <a:p>
            <a:r>
              <a:rPr lang="en-US" dirty="0"/>
              <a:t>Citations</a:t>
            </a:r>
          </a:p>
        </p:txBody>
      </p:sp>
      <p:sp>
        <p:nvSpPr>
          <p:cNvPr id="6" name="Date Placeholder 5">
            <a:extLst>
              <a:ext uri="{FF2B5EF4-FFF2-40B4-BE49-F238E27FC236}">
                <a16:creationId xmlns:a16="http://schemas.microsoft.com/office/drawing/2014/main" id="{CA1AB1FF-49E7-0847-8E3D-15D37E35F2DD}"/>
              </a:ext>
            </a:extLst>
          </p:cNvPr>
          <p:cNvSpPr>
            <a:spLocks noGrp="1"/>
          </p:cNvSpPr>
          <p:nvPr>
            <p:ph type="dt" sz="half" idx="15"/>
          </p:nvPr>
        </p:nvSpPr>
        <p:spPr/>
        <p:txBody>
          <a:bodyPr/>
          <a:lstStyle/>
          <a:p>
            <a:r>
              <a:rPr lang="en-US" dirty="0"/>
              <a:t>15 March 2022</a:t>
            </a:r>
          </a:p>
        </p:txBody>
      </p:sp>
      <p:sp>
        <p:nvSpPr>
          <p:cNvPr id="8" name="Slide Number Placeholder 7">
            <a:extLst>
              <a:ext uri="{FF2B5EF4-FFF2-40B4-BE49-F238E27FC236}">
                <a16:creationId xmlns:a16="http://schemas.microsoft.com/office/drawing/2014/main" id="{0FB24A1B-2C63-DE4C-A4D5-12CDADB24833}"/>
              </a:ext>
            </a:extLst>
          </p:cNvPr>
          <p:cNvSpPr>
            <a:spLocks noGrp="1"/>
          </p:cNvSpPr>
          <p:nvPr>
            <p:ph type="sldNum" sz="quarter" idx="17"/>
          </p:nvPr>
        </p:nvSpPr>
        <p:spPr/>
        <p:txBody>
          <a:bodyPr/>
          <a:lstStyle/>
          <a:p>
            <a:fld id="{4EBCDCBD-78E1-0D41-A999-31B5EBF8E02C}" type="slidenum">
              <a:rPr lang="en-US" smtClean="0"/>
              <a:pPr/>
              <a:t>20</a:t>
            </a:fld>
            <a:endParaRPr lang="en-US" dirty="0"/>
          </a:p>
        </p:txBody>
      </p:sp>
      <p:sp>
        <p:nvSpPr>
          <p:cNvPr id="5" name="TextBox 4">
            <a:extLst>
              <a:ext uri="{FF2B5EF4-FFF2-40B4-BE49-F238E27FC236}">
                <a16:creationId xmlns:a16="http://schemas.microsoft.com/office/drawing/2014/main" id="{4674F39E-A139-5F46-8DCE-9416DC6978BD}"/>
              </a:ext>
            </a:extLst>
          </p:cNvPr>
          <p:cNvSpPr txBox="1"/>
          <p:nvPr/>
        </p:nvSpPr>
        <p:spPr>
          <a:xfrm>
            <a:off x="457200" y="1181100"/>
            <a:ext cx="11364102" cy="6201698"/>
          </a:xfrm>
          <a:prstGeom prst="rect">
            <a:avLst/>
          </a:prstGeom>
          <a:noFill/>
          <a:ln w="19050">
            <a:noFill/>
          </a:ln>
        </p:spPr>
        <p:txBody>
          <a:bodyPr wrap="square" rtlCol="0">
            <a:spAutoFit/>
          </a:bodyPr>
          <a:lstStyle/>
          <a:p>
            <a:r>
              <a:rPr lang="en-US" sz="1300" dirty="0"/>
              <a:t>1. Boers, </a:t>
            </a:r>
            <a:r>
              <a:rPr lang="en-US" sz="1300" dirty="0" err="1"/>
              <a:t>Niklas</a:t>
            </a:r>
            <a:r>
              <a:rPr lang="en-US" sz="1300" dirty="0"/>
              <a:t>. "Observation-based early-warning signals for a collapse of the Atlantic Meridional Overturning Circulation." Nature Climate Change 11, no. 8 (2021): 680-688.</a:t>
            </a:r>
          </a:p>
          <a:p>
            <a:r>
              <a:rPr lang="en-US" sz="1300" dirty="0"/>
              <a:t>2. </a:t>
            </a:r>
            <a:r>
              <a:rPr lang="en-US" sz="1300" dirty="0" err="1"/>
              <a:t>Gnanadesikan</a:t>
            </a:r>
            <a:r>
              <a:rPr lang="en-US" sz="1300" dirty="0"/>
              <a:t>, A., A simple model for the structure of the oceanic pycnocline, Science., 283:2077-2079, (1999).</a:t>
            </a:r>
          </a:p>
          <a:p>
            <a:r>
              <a:rPr lang="en-US" sz="1300" dirty="0"/>
              <a:t>3. Forget, G., J.-M. </a:t>
            </a:r>
            <a:r>
              <a:rPr lang="en-US" sz="1300" dirty="0" err="1"/>
              <a:t>Campin</a:t>
            </a:r>
            <a:r>
              <a:rPr lang="en-US" sz="1300" dirty="0"/>
              <a:t>, P. </a:t>
            </a:r>
            <a:r>
              <a:rPr lang="en-US" sz="1300" dirty="0" err="1"/>
              <a:t>Heimbach</a:t>
            </a:r>
            <a:r>
              <a:rPr lang="en-US" sz="1300" dirty="0"/>
              <a:t>, C. N. Hill, R. M. Ponte, C. Wunsch, ECCO version 4: An integrated framework for non-linear inverse modeling and global ocean state estimation. </a:t>
            </a:r>
            <a:r>
              <a:rPr lang="en-US" sz="1300" dirty="0" err="1"/>
              <a:t>Geosci</a:t>
            </a:r>
            <a:r>
              <a:rPr lang="en-US" sz="1300" dirty="0"/>
              <a:t>. Model Dev. 8, 3071–3104 (2015)</a:t>
            </a:r>
          </a:p>
          <a:p>
            <a:r>
              <a:rPr lang="en-US" sz="1300" dirty="0"/>
              <a:t>4. </a:t>
            </a:r>
            <a:r>
              <a:rPr lang="en-US" sz="1300" dirty="0" err="1"/>
              <a:t>Gnanadesikan</a:t>
            </a:r>
            <a:r>
              <a:rPr lang="en-US" sz="1300" dirty="0"/>
              <a:t>, A., R. Kelson and M. </a:t>
            </a:r>
            <a:r>
              <a:rPr lang="en-US" sz="1300" dirty="0" err="1"/>
              <a:t>Sten</a:t>
            </a:r>
            <a:r>
              <a:rPr lang="en-US" sz="1300" dirty="0"/>
              <a:t>, Flux correction and overturning stability: Insights from a dynamical box model, J. Climate, 31, 9335-9350, https://</a:t>
            </a:r>
            <a:r>
              <a:rPr lang="en-US" sz="1300" dirty="0" err="1"/>
              <a:t>doi.org</a:t>
            </a:r>
            <a:r>
              <a:rPr lang="en-US" sz="1300" dirty="0"/>
              <a:t>/10.1175/JCLI-D-18-0388.1, (2018).</a:t>
            </a:r>
          </a:p>
          <a:p>
            <a:r>
              <a:rPr lang="en-US" sz="1300" dirty="0"/>
              <a:t>5. </a:t>
            </a:r>
            <a:r>
              <a:rPr lang="en-US" sz="1300" dirty="0" err="1"/>
              <a:t>Kaufhold</a:t>
            </a:r>
            <a:r>
              <a:rPr lang="en-US" sz="1300" dirty="0"/>
              <a:t>, John Patrick, and Jennifer Alexander </a:t>
            </a:r>
            <a:r>
              <a:rPr lang="en-US" sz="1300" dirty="0" err="1"/>
              <a:t>Sleeman</a:t>
            </a:r>
            <a:r>
              <a:rPr lang="en-US" sz="1300" dirty="0"/>
              <a:t>. "Systems and methods for deep model translation generation." U.S. Patent No. 10,504,004. 10 Dec. 2019.</a:t>
            </a:r>
          </a:p>
          <a:p>
            <a:r>
              <a:rPr lang="en-US" sz="1300" dirty="0"/>
              <a:t>6. </a:t>
            </a:r>
            <a:r>
              <a:rPr lang="en-US" sz="1300" dirty="0" err="1"/>
              <a:t>Garcez</a:t>
            </a:r>
            <a:r>
              <a:rPr lang="en-US" sz="1300" dirty="0"/>
              <a:t>, Artur </a:t>
            </a:r>
            <a:r>
              <a:rPr lang="en-US" sz="1300" dirty="0" err="1"/>
              <a:t>d'Avila</a:t>
            </a:r>
            <a:r>
              <a:rPr lang="en-US" sz="1300" dirty="0"/>
              <a:t>, and Luis C. Lamb. "</a:t>
            </a:r>
            <a:r>
              <a:rPr lang="en-US" sz="1300" dirty="0" err="1"/>
              <a:t>Neurosymbolic</a:t>
            </a:r>
            <a:r>
              <a:rPr lang="en-US" sz="1300" dirty="0"/>
              <a:t> AI: the 3rd Wave." </a:t>
            </a:r>
            <a:r>
              <a:rPr lang="en-US" sz="1300" dirty="0" err="1"/>
              <a:t>arXiv</a:t>
            </a:r>
            <a:r>
              <a:rPr lang="en-US" sz="1300" dirty="0"/>
              <a:t> preprint arXiv:2012.05876 (2020).</a:t>
            </a:r>
          </a:p>
          <a:p>
            <a:r>
              <a:rPr lang="en-US" sz="1300" dirty="0"/>
              <a:t>7. </a:t>
            </a:r>
            <a:r>
              <a:rPr lang="en-US" sz="1300" dirty="0" err="1"/>
              <a:t>Stommel</a:t>
            </a:r>
            <a:r>
              <a:rPr lang="en-US" sz="1300" dirty="0"/>
              <a:t>, H. Thermohaline convection with two stable regimes of flow. Tellus 13, 224–230 (1961).</a:t>
            </a:r>
          </a:p>
          <a:p>
            <a:r>
              <a:rPr lang="en-US" sz="1300" dirty="0"/>
              <a:t>8. </a:t>
            </a:r>
            <a:r>
              <a:rPr lang="en-US" sz="1300" dirty="0" err="1"/>
              <a:t>Karniadakis</a:t>
            </a:r>
            <a:r>
              <a:rPr lang="en-US" sz="1300" dirty="0"/>
              <a:t>, George </a:t>
            </a:r>
            <a:r>
              <a:rPr lang="en-US" sz="1300" dirty="0" err="1"/>
              <a:t>Em</a:t>
            </a:r>
            <a:r>
              <a:rPr lang="en-US" sz="1300" dirty="0"/>
              <a:t>, </a:t>
            </a:r>
            <a:r>
              <a:rPr lang="en-US" sz="1300" dirty="0" err="1"/>
              <a:t>Ioannis</a:t>
            </a:r>
            <a:r>
              <a:rPr lang="en-US" sz="1300" dirty="0"/>
              <a:t> G. </a:t>
            </a:r>
            <a:r>
              <a:rPr lang="en-US" sz="1300" dirty="0" err="1"/>
              <a:t>Kevrekidis</a:t>
            </a:r>
            <a:r>
              <a:rPr lang="en-US" sz="1300" dirty="0"/>
              <a:t>, Lu Lu, Paris </a:t>
            </a:r>
            <a:r>
              <a:rPr lang="en-US" sz="1300" dirty="0" err="1"/>
              <a:t>Perdikaris</a:t>
            </a:r>
            <a:r>
              <a:rPr lang="en-US" sz="1300" dirty="0"/>
              <a:t>, </a:t>
            </a:r>
            <a:r>
              <a:rPr lang="en-US" sz="1300" dirty="0" err="1"/>
              <a:t>Sifan</a:t>
            </a:r>
            <a:r>
              <a:rPr lang="en-US" sz="1300" dirty="0"/>
              <a:t> Wang, and Liu Yang. "Physics-informed machine learning." Nature Reviews Physics 3, no. 6 (2021): 422-440.</a:t>
            </a:r>
          </a:p>
          <a:p>
            <a:r>
              <a:rPr lang="en-US" sz="1300" dirty="0"/>
              <a:t>9. </a:t>
            </a:r>
            <a:r>
              <a:rPr lang="en-US" sz="1300" dirty="0" err="1"/>
              <a:t>Sleeman</a:t>
            </a:r>
            <a:r>
              <a:rPr lang="en-US" sz="1300" dirty="0"/>
              <a:t>, Jennifer, Milton </a:t>
            </a:r>
            <a:r>
              <a:rPr lang="en-US" sz="1300" dirty="0" err="1"/>
              <a:t>Halem</a:t>
            </a:r>
            <a:r>
              <a:rPr lang="en-US" sz="1300" dirty="0"/>
              <a:t>, </a:t>
            </a:r>
            <a:r>
              <a:rPr lang="en-US" sz="1300" dirty="0" err="1"/>
              <a:t>Zhifeng</a:t>
            </a:r>
            <a:r>
              <a:rPr lang="en-US" sz="1300" dirty="0"/>
              <a:t> Yang, Vanessa </a:t>
            </a:r>
            <a:r>
              <a:rPr lang="en-US" sz="1300" dirty="0" err="1"/>
              <a:t>Caicedo</a:t>
            </a:r>
            <a:r>
              <a:rPr lang="en-US" sz="1300" dirty="0"/>
              <a:t>, Belay </a:t>
            </a:r>
            <a:r>
              <a:rPr lang="en-US" sz="1300" dirty="0" err="1"/>
              <a:t>Demoz</a:t>
            </a:r>
            <a:r>
              <a:rPr lang="en-US" sz="1300" dirty="0"/>
              <a:t>, and Ruben Delgado. "A Deep Machine Learning Approach for LIDAR Based Boundary Layer Height Detection." In IGARSS 2020-2020 IEEE International Geoscience and Remote Sensing Symposium, pp. 3676-3679. IEEE, 2020.</a:t>
            </a:r>
          </a:p>
          <a:p>
            <a:r>
              <a:rPr lang="en-US" sz="1300" dirty="0"/>
              <a:t>10. Patel, Kinjal, Jennifer </a:t>
            </a:r>
            <a:r>
              <a:rPr lang="en-US" sz="1300" dirty="0" err="1"/>
              <a:t>Sleeman</a:t>
            </a:r>
            <a:r>
              <a:rPr lang="en-US" sz="1300" dirty="0"/>
              <a:t>, and Milton </a:t>
            </a:r>
            <a:r>
              <a:rPr lang="en-US" sz="1300" dirty="0" err="1"/>
              <a:t>Halem</a:t>
            </a:r>
            <a:r>
              <a:rPr lang="en-US" sz="1300" dirty="0"/>
              <a:t>. "Physics-aware deep edge detection network." In Remote Sensing of Clouds and the Atmosphere XXVI, vol. 11859, pp. 32-38. SPIE, 2021.</a:t>
            </a:r>
          </a:p>
          <a:p>
            <a:r>
              <a:rPr lang="en-US" sz="1300" dirty="0"/>
              <a:t>11.Brulé, Joshua. "A causation coefficient and taxonomy of correlation/causation relationships." </a:t>
            </a:r>
            <a:r>
              <a:rPr lang="en-US" sz="1300" dirty="0" err="1"/>
              <a:t>arXiv</a:t>
            </a:r>
            <a:r>
              <a:rPr lang="en-US" sz="1300" dirty="0"/>
              <a:t> preprint arXiv:1708.05069 (2017).</a:t>
            </a:r>
          </a:p>
          <a:p>
            <a:r>
              <a:rPr lang="en-US" sz="1300" dirty="0"/>
              <a:t>12. Rasp, Stephan, Michael S. Pritchard, and Pierre </a:t>
            </a:r>
            <a:r>
              <a:rPr lang="en-US" sz="1300" dirty="0" err="1"/>
              <a:t>Gentine</a:t>
            </a:r>
            <a:r>
              <a:rPr lang="en-US" sz="1300" dirty="0"/>
              <a:t>. "Deep learning to represent </a:t>
            </a:r>
            <a:r>
              <a:rPr lang="en-US" sz="1300" dirty="0" err="1"/>
              <a:t>subgrid</a:t>
            </a:r>
            <a:r>
              <a:rPr lang="en-US" sz="1300" dirty="0"/>
              <a:t> processes in climate models." Proceedings of the National Academy of Sciences 115, no. 39 (2018): 9684-9689.</a:t>
            </a:r>
          </a:p>
          <a:p>
            <a:r>
              <a:rPr lang="en-US" sz="1300" dirty="0"/>
              <a:t>13. Bolton, Thomas, and Laure Zanna. "Applications of deep learning to ocean data inference and </a:t>
            </a:r>
            <a:r>
              <a:rPr lang="en-US" sz="1300" dirty="0" err="1"/>
              <a:t>subgrid</a:t>
            </a:r>
            <a:r>
              <a:rPr lang="en-US" sz="1300" dirty="0"/>
              <a:t> parameterization." Journal of Advances in Modeling Earth Systems 11, no. 1 (2019): 376-399.</a:t>
            </a:r>
          </a:p>
          <a:p>
            <a:r>
              <a:rPr lang="en-US" sz="1300" dirty="0"/>
              <a:t>14. </a:t>
            </a:r>
            <a:r>
              <a:rPr lang="en-US" sz="1300" dirty="0" err="1"/>
              <a:t>Kurth</a:t>
            </a:r>
            <a:r>
              <a:rPr lang="en-US" sz="1300" dirty="0"/>
              <a:t>, Thorsten, Sean </a:t>
            </a:r>
            <a:r>
              <a:rPr lang="en-US" sz="1300" dirty="0" err="1"/>
              <a:t>Treichler</a:t>
            </a:r>
            <a:r>
              <a:rPr lang="en-US" sz="1300" dirty="0"/>
              <a:t>, Joshua Romero, Mayur </a:t>
            </a:r>
            <a:r>
              <a:rPr lang="en-US" sz="1300" dirty="0" err="1"/>
              <a:t>Mudigonda</a:t>
            </a:r>
            <a:r>
              <a:rPr lang="en-US" sz="1300" dirty="0"/>
              <a:t>, Nathan </a:t>
            </a:r>
            <a:r>
              <a:rPr lang="en-US" sz="1300" dirty="0" err="1"/>
              <a:t>Luehr</a:t>
            </a:r>
            <a:r>
              <a:rPr lang="en-US" sz="1300" dirty="0"/>
              <a:t>, Everett Phillips, Ankur Mahesh et al. "</a:t>
            </a:r>
            <a:r>
              <a:rPr lang="en-US" sz="1300" dirty="0" err="1"/>
              <a:t>Exascale</a:t>
            </a:r>
            <a:r>
              <a:rPr lang="en-US" sz="1300" dirty="0"/>
              <a:t> deep learning for climate analytics." In SC18: International Conference for High Performance Computing, Networking, Storage and Analysis, pp. 649-660. IEEE, 2018.</a:t>
            </a:r>
          </a:p>
          <a:p>
            <a:endParaRPr lang="en-US" sz="1300" dirty="0"/>
          </a:p>
          <a:p>
            <a:endParaRPr lang="en-US" sz="1300" dirty="0"/>
          </a:p>
          <a:p>
            <a:endParaRPr lang="en-US" sz="1300" dirty="0"/>
          </a:p>
          <a:p>
            <a:endParaRPr lang="en-US" sz="1300" dirty="0"/>
          </a:p>
          <a:p>
            <a:endParaRPr lang="en-US" sz="2000" dirty="0">
              <a:solidFill>
                <a:schemeClr val="tx2">
                  <a:lumMod val="75000"/>
                </a:schemeClr>
              </a:solidFill>
            </a:endParaRPr>
          </a:p>
        </p:txBody>
      </p:sp>
    </p:spTree>
    <p:extLst>
      <p:ext uri="{BB962C8B-B14F-4D97-AF65-F5344CB8AC3E}">
        <p14:creationId xmlns:p14="http://schemas.microsoft.com/office/powerpoint/2010/main" val="140878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6EC7F-81E3-7846-8BD1-227B13ABB4E4}"/>
              </a:ext>
            </a:extLst>
          </p:cNvPr>
          <p:cNvSpPr>
            <a:spLocks noGrp="1"/>
          </p:cNvSpPr>
          <p:nvPr>
            <p:ph type="title"/>
          </p:nvPr>
        </p:nvSpPr>
        <p:spPr/>
        <p:txBody>
          <a:bodyPr>
            <a:normAutofit/>
          </a:bodyPr>
          <a:lstStyle/>
          <a:p>
            <a:r>
              <a:rPr lang="en-US" dirty="0"/>
              <a:t>Citations cont.</a:t>
            </a:r>
          </a:p>
        </p:txBody>
      </p:sp>
      <p:sp>
        <p:nvSpPr>
          <p:cNvPr id="6" name="Date Placeholder 5">
            <a:extLst>
              <a:ext uri="{FF2B5EF4-FFF2-40B4-BE49-F238E27FC236}">
                <a16:creationId xmlns:a16="http://schemas.microsoft.com/office/drawing/2014/main" id="{CA1AB1FF-49E7-0847-8E3D-15D37E35F2DD}"/>
              </a:ext>
            </a:extLst>
          </p:cNvPr>
          <p:cNvSpPr>
            <a:spLocks noGrp="1"/>
          </p:cNvSpPr>
          <p:nvPr>
            <p:ph type="dt" sz="half" idx="15"/>
          </p:nvPr>
        </p:nvSpPr>
        <p:spPr/>
        <p:txBody>
          <a:bodyPr/>
          <a:lstStyle/>
          <a:p>
            <a:r>
              <a:rPr lang="en-US" dirty="0"/>
              <a:t>15 March </a:t>
            </a:r>
            <a:r>
              <a:rPr lang="en-US" dirty="0" smtClean="0"/>
              <a:t>2022</a:t>
            </a:r>
            <a:endParaRPr lang="en-US" dirty="0"/>
          </a:p>
        </p:txBody>
      </p:sp>
      <p:sp>
        <p:nvSpPr>
          <p:cNvPr id="8" name="Slide Number Placeholder 7">
            <a:extLst>
              <a:ext uri="{FF2B5EF4-FFF2-40B4-BE49-F238E27FC236}">
                <a16:creationId xmlns:a16="http://schemas.microsoft.com/office/drawing/2014/main" id="{0FB24A1B-2C63-DE4C-A4D5-12CDADB24833}"/>
              </a:ext>
            </a:extLst>
          </p:cNvPr>
          <p:cNvSpPr>
            <a:spLocks noGrp="1"/>
          </p:cNvSpPr>
          <p:nvPr>
            <p:ph type="sldNum" sz="quarter" idx="17"/>
          </p:nvPr>
        </p:nvSpPr>
        <p:spPr/>
        <p:txBody>
          <a:bodyPr/>
          <a:lstStyle/>
          <a:p>
            <a:fld id="{4EBCDCBD-78E1-0D41-A999-31B5EBF8E02C}" type="slidenum">
              <a:rPr lang="en-US" smtClean="0"/>
              <a:pPr/>
              <a:t>21</a:t>
            </a:fld>
            <a:endParaRPr lang="en-US" dirty="0"/>
          </a:p>
        </p:txBody>
      </p:sp>
      <p:sp>
        <p:nvSpPr>
          <p:cNvPr id="5" name="TextBox 4">
            <a:extLst>
              <a:ext uri="{FF2B5EF4-FFF2-40B4-BE49-F238E27FC236}">
                <a16:creationId xmlns:a16="http://schemas.microsoft.com/office/drawing/2014/main" id="{4674F39E-A139-5F46-8DCE-9416DC6978BD}"/>
              </a:ext>
            </a:extLst>
          </p:cNvPr>
          <p:cNvSpPr txBox="1"/>
          <p:nvPr/>
        </p:nvSpPr>
        <p:spPr>
          <a:xfrm>
            <a:off x="457200" y="1181100"/>
            <a:ext cx="11450548" cy="6401753"/>
          </a:xfrm>
          <a:prstGeom prst="rect">
            <a:avLst/>
          </a:prstGeom>
          <a:noFill/>
          <a:ln w="19050">
            <a:noFill/>
          </a:ln>
        </p:spPr>
        <p:txBody>
          <a:bodyPr wrap="square" rtlCol="0">
            <a:spAutoFit/>
          </a:bodyPr>
          <a:lstStyle/>
          <a:p>
            <a:r>
              <a:rPr lang="en-US" sz="1300" dirty="0"/>
              <a:t>15. Weber, Theodore, Austin </a:t>
            </a:r>
            <a:r>
              <a:rPr lang="en-US" sz="1300" dirty="0" err="1"/>
              <a:t>Corotan</a:t>
            </a:r>
            <a:r>
              <a:rPr lang="en-US" sz="1300" dirty="0"/>
              <a:t>, Brian Hutchinson, Ben Kravitz, and Robert Link. "Deep learning for creating surrogate models of precipitation in Earth system models." Atmospheric Chemistry and Physics 20, no. 4 (2020): 2303-2317.</a:t>
            </a:r>
          </a:p>
          <a:p>
            <a:r>
              <a:rPr lang="en-US" sz="1300" dirty="0"/>
              <a:t>16. Matsubara, Takashi, Ai Ishikawa, and </a:t>
            </a:r>
            <a:r>
              <a:rPr lang="en-US" sz="1300" dirty="0" err="1"/>
              <a:t>Takaharu</a:t>
            </a:r>
            <a:r>
              <a:rPr lang="en-US" sz="1300" dirty="0"/>
              <a:t> </a:t>
            </a:r>
            <a:r>
              <a:rPr lang="en-US" sz="1300" dirty="0" err="1"/>
              <a:t>Yaguchi</a:t>
            </a:r>
            <a:r>
              <a:rPr lang="en-US" sz="1300" dirty="0"/>
              <a:t>. "Deep energy-based modeling of discrete-time physics." </a:t>
            </a:r>
            <a:r>
              <a:rPr lang="en-US" sz="1300" dirty="0" err="1"/>
              <a:t>arXiv</a:t>
            </a:r>
            <a:r>
              <a:rPr lang="en-US" sz="1300" dirty="0"/>
              <a:t> preprint arXiv:1905.08604 (2019). </a:t>
            </a:r>
          </a:p>
          <a:p>
            <a:r>
              <a:rPr lang="en-US" sz="1300" dirty="0"/>
              <a:t>17. </a:t>
            </a:r>
            <a:r>
              <a:rPr lang="en-US" sz="1300" dirty="0" err="1"/>
              <a:t>Kleinen</a:t>
            </a:r>
            <a:r>
              <a:rPr lang="en-US" sz="1300" dirty="0"/>
              <a:t>, T., Held, H. &amp; </a:t>
            </a:r>
            <a:r>
              <a:rPr lang="en-US" sz="1300" dirty="0" err="1"/>
              <a:t>Petschel</a:t>
            </a:r>
            <a:r>
              <a:rPr lang="en-US" sz="1300" dirty="0"/>
              <a:t>-Held, G. The potential role of spectral properties in detecting thresholds in the Earth system: application to the thermohaline circulation. Ocean </a:t>
            </a:r>
            <a:r>
              <a:rPr lang="en-US" sz="1300" dirty="0" err="1"/>
              <a:t>Dyn</a:t>
            </a:r>
            <a:r>
              <a:rPr lang="en-US" sz="1300" dirty="0"/>
              <a:t>. 53, 53–63 (2003). </a:t>
            </a:r>
          </a:p>
          <a:p>
            <a:r>
              <a:rPr lang="en-US" sz="1300" dirty="0"/>
              <a:t>18. </a:t>
            </a:r>
            <a:r>
              <a:rPr lang="en-US" sz="1300" dirty="0" err="1"/>
              <a:t>Kocaoglu</a:t>
            </a:r>
            <a:r>
              <a:rPr lang="en-US" sz="1300" dirty="0"/>
              <a:t>, Murat, Christopher Snyder, Alexandros G. </a:t>
            </a:r>
            <a:r>
              <a:rPr lang="en-US" sz="1300" dirty="0" err="1"/>
              <a:t>Dimakis</a:t>
            </a:r>
            <a:r>
              <a:rPr lang="en-US" sz="1300" dirty="0"/>
              <a:t>, and Sriram Vishwanath. "</a:t>
            </a:r>
            <a:r>
              <a:rPr lang="en-US" sz="1300" dirty="0" err="1"/>
              <a:t>Causalgan</a:t>
            </a:r>
            <a:r>
              <a:rPr lang="en-US" sz="1300" dirty="0"/>
              <a:t>: Learning causal implicit generative models with adversarial training." </a:t>
            </a:r>
            <a:r>
              <a:rPr lang="en-US" sz="1300" dirty="0" err="1"/>
              <a:t>arXiv</a:t>
            </a:r>
            <a:r>
              <a:rPr lang="en-US" sz="1300" dirty="0"/>
              <a:t> preprint arXiv:1709.02023 (2017).</a:t>
            </a:r>
          </a:p>
          <a:p>
            <a:r>
              <a:rPr lang="en-US" sz="1300" dirty="0"/>
              <a:t>19. </a:t>
            </a:r>
            <a:r>
              <a:rPr lang="en-US" sz="1300" dirty="0" err="1"/>
              <a:t>Feinman</a:t>
            </a:r>
            <a:r>
              <a:rPr lang="en-US" sz="1300" dirty="0"/>
              <a:t>, Reuben, and Brenden M. Lake. "Learning Task-General Representations with Generative Neuro-Symbolic Modeling." </a:t>
            </a:r>
            <a:r>
              <a:rPr lang="en-US" sz="1300" dirty="0" err="1"/>
              <a:t>arXiv</a:t>
            </a:r>
            <a:r>
              <a:rPr lang="en-US" sz="1300" dirty="0"/>
              <a:t> preprint arXiv:2006.14448 (2020).  </a:t>
            </a:r>
          </a:p>
          <a:p>
            <a:r>
              <a:rPr lang="en-US" sz="1300" dirty="0"/>
              <a:t>20. Yi, </a:t>
            </a:r>
            <a:r>
              <a:rPr lang="en-US" sz="1300" dirty="0" err="1"/>
              <a:t>Kexin</a:t>
            </a:r>
            <a:r>
              <a:rPr lang="en-US" sz="1300" dirty="0"/>
              <a:t>, Chuang Gan, </a:t>
            </a:r>
            <a:r>
              <a:rPr lang="en-US" sz="1300" dirty="0" err="1"/>
              <a:t>Yunzhu</a:t>
            </a:r>
            <a:r>
              <a:rPr lang="en-US" sz="1300" dirty="0"/>
              <a:t> Li, </a:t>
            </a:r>
            <a:r>
              <a:rPr lang="en-US" sz="1300" dirty="0" err="1"/>
              <a:t>Pushmeet</a:t>
            </a:r>
            <a:r>
              <a:rPr lang="en-US" sz="1300" dirty="0"/>
              <a:t> Kohli, </a:t>
            </a:r>
            <a:r>
              <a:rPr lang="en-US" sz="1300" dirty="0" err="1"/>
              <a:t>Jiajun</a:t>
            </a:r>
            <a:r>
              <a:rPr lang="en-US" sz="1300" dirty="0"/>
              <a:t> Wu, Antonio Torralba, and Joshua B. Tenenbaum. "</a:t>
            </a:r>
            <a:r>
              <a:rPr lang="en-US" sz="1300" dirty="0" err="1"/>
              <a:t>Clevrer</a:t>
            </a:r>
            <a:r>
              <a:rPr lang="en-US" sz="1300" dirty="0"/>
              <a:t>: Collision events for video representation and reasoning." </a:t>
            </a:r>
            <a:r>
              <a:rPr lang="en-US" sz="1300" dirty="0" err="1"/>
              <a:t>arXiv</a:t>
            </a:r>
            <a:r>
              <a:rPr lang="en-US" sz="1300" dirty="0"/>
              <a:t> preprint arXiv:1910.01442 (2019).</a:t>
            </a:r>
          </a:p>
          <a:p>
            <a:r>
              <a:rPr lang="en-US" sz="1300" dirty="0"/>
              <a:t>21. </a:t>
            </a:r>
            <a:r>
              <a:rPr lang="en-US" sz="1300" dirty="0" err="1"/>
              <a:t>Nowack</a:t>
            </a:r>
            <a:r>
              <a:rPr lang="en-US" sz="1300" dirty="0"/>
              <a:t>, Peer, Jakob Runge, Veronika Eyring, and Joanna D. Haigh. "Causal networks for climate model evaluation and constrained projections." Nature communications 11, no. 1 (2020): 1-11.</a:t>
            </a:r>
          </a:p>
          <a:p>
            <a:r>
              <a:rPr lang="en-US" sz="1300" dirty="0"/>
              <a:t>22. Andersson, Tom R., J. Scott Hosking, María Pérez-Ortiz, Brooks Paige, Andrew Elliott, Chris Russell, Stephen Law et al. "Seasonal Arctic sea ice forecasting with probabilistic deep learning." Nature communications 12, no. 1 (2021): 1-12.</a:t>
            </a:r>
          </a:p>
          <a:p>
            <a:r>
              <a:rPr lang="en-US" sz="1300" dirty="0"/>
              <a:t>23. </a:t>
            </a:r>
            <a:r>
              <a:rPr lang="en-US" sz="1300" dirty="0" err="1"/>
              <a:t>Storchan</a:t>
            </a:r>
            <a:r>
              <a:rPr lang="en-US" sz="1300" dirty="0"/>
              <a:t>, Victor, </a:t>
            </a:r>
            <a:r>
              <a:rPr lang="en-US" sz="1300" dirty="0" err="1"/>
              <a:t>Svitlana</a:t>
            </a:r>
            <a:r>
              <a:rPr lang="en-US" sz="1300" dirty="0"/>
              <a:t> </a:t>
            </a:r>
            <a:r>
              <a:rPr lang="en-US" sz="1300" dirty="0" err="1"/>
              <a:t>Vyetrenko</a:t>
            </a:r>
            <a:r>
              <a:rPr lang="en-US" sz="1300" dirty="0"/>
              <a:t>, and Tucker Balch. "MAS-GAN: Adversarial Calibration of Multi-Agent Market Simulators." (2020).</a:t>
            </a:r>
          </a:p>
          <a:p>
            <a:r>
              <a:rPr lang="en-US" sz="1300" dirty="0"/>
              <a:t>24. De </a:t>
            </a:r>
            <a:r>
              <a:rPr lang="en-US" sz="1300" dirty="0" err="1"/>
              <a:t>Raedt</a:t>
            </a:r>
            <a:r>
              <a:rPr lang="en-US" sz="1300" dirty="0"/>
              <a:t>, Luc, Robin </a:t>
            </a:r>
            <a:r>
              <a:rPr lang="en-US" sz="1300" dirty="0" err="1"/>
              <a:t>Manhaeve</a:t>
            </a:r>
            <a:r>
              <a:rPr lang="en-US" sz="1300" dirty="0"/>
              <a:t>, </a:t>
            </a:r>
            <a:r>
              <a:rPr lang="en-US" sz="1300" dirty="0" err="1"/>
              <a:t>Sebastijan</a:t>
            </a:r>
            <a:r>
              <a:rPr lang="en-US" sz="1300" dirty="0"/>
              <a:t> </a:t>
            </a:r>
            <a:r>
              <a:rPr lang="en-US" sz="1300" dirty="0" err="1"/>
              <a:t>Dumancic</a:t>
            </a:r>
            <a:r>
              <a:rPr lang="en-US" sz="1300" dirty="0"/>
              <a:t>, Thomas </a:t>
            </a:r>
            <a:r>
              <a:rPr lang="en-US" sz="1300" dirty="0" err="1"/>
              <a:t>Demeester</a:t>
            </a:r>
            <a:r>
              <a:rPr lang="en-US" sz="1300" dirty="0"/>
              <a:t>, and Angelika </a:t>
            </a:r>
            <a:r>
              <a:rPr lang="en-US" sz="1300" dirty="0" err="1"/>
              <a:t>Kimmig</a:t>
            </a:r>
            <a:r>
              <a:rPr lang="en-US" sz="1300" dirty="0"/>
              <a:t>. "Neuro-symbolic=neural+ logical+ probabilistic." In NeSy'19@ IJCAI, the 14th International Workshop on Neural-Symbolic Learning and Reasoning. 2019.</a:t>
            </a:r>
          </a:p>
          <a:p>
            <a:r>
              <a:rPr lang="en-US" sz="1300" dirty="0"/>
              <a:t>25. Eyring, V., Bony, S., </a:t>
            </a:r>
            <a:r>
              <a:rPr lang="en-US" sz="1300" dirty="0" err="1"/>
              <a:t>Meehl</a:t>
            </a:r>
            <a:r>
              <a:rPr lang="en-US" sz="1300" dirty="0"/>
              <a:t>, G. A., Senior, C. A., Stevens, B., Stouffer, R. J., and Taylor, K. E.: Overview of the Coupled Model Intercomparison Project Phase 6 (CMIP6) experimental design and organization, </a:t>
            </a:r>
            <a:r>
              <a:rPr lang="en-US" sz="1300" dirty="0" err="1"/>
              <a:t>Geosci</a:t>
            </a:r>
            <a:r>
              <a:rPr lang="en-US" sz="1300" dirty="0"/>
              <a:t>. Model Dev., 9, 1937-1958, doi:10.5194/gmd-9-1937-2016, 2016.</a:t>
            </a:r>
          </a:p>
          <a:p>
            <a:r>
              <a:rPr lang="en-US" sz="1300" dirty="0"/>
              <a:t>26. </a:t>
            </a:r>
            <a:r>
              <a:rPr lang="en-US" sz="1300" dirty="0" err="1"/>
              <a:t>Swingedouw</a:t>
            </a:r>
            <a:r>
              <a:rPr lang="en-US" sz="1300" dirty="0"/>
              <a:t>, Didier, Chinwe </a:t>
            </a:r>
            <a:r>
              <a:rPr lang="en-US" sz="1300" dirty="0" err="1"/>
              <a:t>Ifejika</a:t>
            </a:r>
            <a:r>
              <a:rPr lang="en-US" sz="1300" dirty="0"/>
              <a:t> Speranza, Annett Bartsch, Gael Durand, Cedric </a:t>
            </a:r>
            <a:r>
              <a:rPr lang="en-US" sz="1300" dirty="0" err="1"/>
              <a:t>Jamet</a:t>
            </a:r>
            <a:r>
              <a:rPr lang="en-US" sz="1300" dirty="0"/>
              <a:t>, Gregory </a:t>
            </a:r>
            <a:r>
              <a:rPr lang="en-US" sz="1300" dirty="0" err="1"/>
              <a:t>Beaugrand</a:t>
            </a:r>
            <a:r>
              <a:rPr lang="en-US" sz="1300" dirty="0"/>
              <a:t>, and Alessandra </a:t>
            </a:r>
            <a:r>
              <a:rPr lang="en-US" sz="1300" dirty="0" err="1"/>
              <a:t>Conversi</a:t>
            </a:r>
            <a:r>
              <a:rPr lang="en-US" sz="1300" dirty="0"/>
              <a:t>. "Early warning from space for a few key tipping points in physical, biological, and social-ecological systems." Surveys in geophysics 41, no. 6 (2020): 1237-1284.</a:t>
            </a:r>
          </a:p>
          <a:p>
            <a:r>
              <a:rPr lang="en-US" sz="1300" dirty="0"/>
              <a:t>27. Reichstein, Markus, </a:t>
            </a:r>
            <a:r>
              <a:rPr lang="en-US" sz="1300" dirty="0" err="1"/>
              <a:t>Gustau</a:t>
            </a:r>
            <a:r>
              <a:rPr lang="en-US" sz="1300" dirty="0"/>
              <a:t> Camps-Valls, Bjorn Stevens, Martin Jung, Joachim </a:t>
            </a:r>
            <a:r>
              <a:rPr lang="en-US" sz="1300" dirty="0" err="1"/>
              <a:t>Denzler</a:t>
            </a:r>
            <a:r>
              <a:rPr lang="en-US" sz="1300" dirty="0"/>
              <a:t>, and Nuno </a:t>
            </a:r>
            <a:r>
              <a:rPr lang="en-US" sz="1300" dirty="0" err="1"/>
              <a:t>Carvalhais</a:t>
            </a:r>
            <a:r>
              <a:rPr lang="en-US" sz="1300" dirty="0"/>
              <a:t>. "Deep learning and process understanding for data-driven Earth system science." Nature 566, no. 7743 (2019): 195-204.</a:t>
            </a:r>
          </a:p>
          <a:p>
            <a:endParaRPr lang="en-US" sz="1300" dirty="0"/>
          </a:p>
          <a:p>
            <a:endParaRPr lang="en-US" sz="1300" dirty="0"/>
          </a:p>
          <a:p>
            <a:endParaRPr lang="en-US" sz="1300" dirty="0"/>
          </a:p>
          <a:p>
            <a:endParaRPr lang="en-US" sz="1300" dirty="0"/>
          </a:p>
          <a:p>
            <a:endParaRPr lang="en-US" sz="2000" dirty="0">
              <a:solidFill>
                <a:schemeClr val="tx2">
                  <a:lumMod val="75000"/>
                </a:schemeClr>
              </a:solidFill>
            </a:endParaRPr>
          </a:p>
        </p:txBody>
      </p:sp>
    </p:spTree>
    <p:extLst>
      <p:ext uri="{BB962C8B-B14F-4D97-AF65-F5344CB8AC3E}">
        <p14:creationId xmlns:p14="http://schemas.microsoft.com/office/powerpoint/2010/main" val="10554077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6EC7F-81E3-7846-8BD1-227B13ABB4E4}"/>
              </a:ext>
            </a:extLst>
          </p:cNvPr>
          <p:cNvSpPr>
            <a:spLocks noGrp="1"/>
          </p:cNvSpPr>
          <p:nvPr>
            <p:ph type="title"/>
          </p:nvPr>
        </p:nvSpPr>
        <p:spPr/>
        <p:txBody>
          <a:bodyPr>
            <a:normAutofit/>
          </a:bodyPr>
          <a:lstStyle/>
          <a:p>
            <a:r>
              <a:rPr lang="en-US" dirty="0"/>
              <a:t>Citations cont.</a:t>
            </a:r>
          </a:p>
        </p:txBody>
      </p:sp>
      <p:sp>
        <p:nvSpPr>
          <p:cNvPr id="6" name="Date Placeholder 5">
            <a:extLst>
              <a:ext uri="{FF2B5EF4-FFF2-40B4-BE49-F238E27FC236}">
                <a16:creationId xmlns:a16="http://schemas.microsoft.com/office/drawing/2014/main" id="{CA1AB1FF-49E7-0847-8E3D-15D37E35F2DD}"/>
              </a:ext>
            </a:extLst>
          </p:cNvPr>
          <p:cNvSpPr>
            <a:spLocks noGrp="1"/>
          </p:cNvSpPr>
          <p:nvPr>
            <p:ph type="dt" sz="half" idx="15"/>
          </p:nvPr>
        </p:nvSpPr>
        <p:spPr/>
        <p:txBody>
          <a:bodyPr/>
          <a:lstStyle/>
          <a:p>
            <a:r>
              <a:rPr lang="en-US" dirty="0"/>
              <a:t>15 March </a:t>
            </a:r>
            <a:r>
              <a:rPr lang="en-US" dirty="0" smtClean="0"/>
              <a:t>2022</a:t>
            </a:r>
            <a:endParaRPr lang="en-US" dirty="0"/>
          </a:p>
        </p:txBody>
      </p:sp>
      <p:sp>
        <p:nvSpPr>
          <p:cNvPr id="8" name="Slide Number Placeholder 7">
            <a:extLst>
              <a:ext uri="{FF2B5EF4-FFF2-40B4-BE49-F238E27FC236}">
                <a16:creationId xmlns:a16="http://schemas.microsoft.com/office/drawing/2014/main" id="{0FB24A1B-2C63-DE4C-A4D5-12CDADB24833}"/>
              </a:ext>
            </a:extLst>
          </p:cNvPr>
          <p:cNvSpPr>
            <a:spLocks noGrp="1"/>
          </p:cNvSpPr>
          <p:nvPr>
            <p:ph type="sldNum" sz="quarter" idx="17"/>
          </p:nvPr>
        </p:nvSpPr>
        <p:spPr/>
        <p:txBody>
          <a:bodyPr/>
          <a:lstStyle/>
          <a:p>
            <a:fld id="{4EBCDCBD-78E1-0D41-A999-31B5EBF8E02C}" type="slidenum">
              <a:rPr lang="en-US" smtClean="0"/>
              <a:pPr/>
              <a:t>22</a:t>
            </a:fld>
            <a:endParaRPr lang="en-US" dirty="0"/>
          </a:p>
        </p:txBody>
      </p:sp>
      <p:sp>
        <p:nvSpPr>
          <p:cNvPr id="5" name="TextBox 4">
            <a:extLst>
              <a:ext uri="{FF2B5EF4-FFF2-40B4-BE49-F238E27FC236}">
                <a16:creationId xmlns:a16="http://schemas.microsoft.com/office/drawing/2014/main" id="{4674F39E-A139-5F46-8DCE-9416DC6978BD}"/>
              </a:ext>
            </a:extLst>
          </p:cNvPr>
          <p:cNvSpPr txBox="1"/>
          <p:nvPr/>
        </p:nvSpPr>
        <p:spPr>
          <a:xfrm>
            <a:off x="457200" y="1181100"/>
            <a:ext cx="10951210" cy="3370153"/>
          </a:xfrm>
          <a:prstGeom prst="rect">
            <a:avLst/>
          </a:prstGeom>
          <a:noFill/>
          <a:ln w="19050">
            <a:noFill/>
          </a:ln>
        </p:spPr>
        <p:txBody>
          <a:bodyPr wrap="square" rtlCol="0">
            <a:spAutoFit/>
          </a:bodyPr>
          <a:lstStyle/>
          <a:p>
            <a:r>
              <a:rPr lang="en-US" sz="1300" dirty="0"/>
              <a:t>28. </a:t>
            </a:r>
            <a:r>
              <a:rPr lang="en-US" sz="1300" dirty="0" err="1"/>
              <a:t>Sleeman</a:t>
            </a:r>
            <a:r>
              <a:rPr lang="en-US" sz="1300" dirty="0"/>
              <a:t>, Jennifer, Ivanka </a:t>
            </a:r>
            <a:r>
              <a:rPr lang="en-US" sz="1300" dirty="0" err="1"/>
              <a:t>Stajner</a:t>
            </a:r>
            <a:r>
              <a:rPr lang="en-US" sz="1300" dirty="0"/>
              <a:t>, Christoph Keller, Milton </a:t>
            </a:r>
            <a:r>
              <a:rPr lang="en-US" sz="1300" dirty="0" err="1"/>
              <a:t>Halem</a:t>
            </a:r>
            <a:r>
              <a:rPr lang="en-US" sz="1300" dirty="0"/>
              <a:t>, Christopher Hamer, Raffaele </a:t>
            </a:r>
            <a:r>
              <a:rPr lang="en-US" sz="1300" dirty="0" err="1"/>
              <a:t>Montuoro</a:t>
            </a:r>
            <a:r>
              <a:rPr lang="en-US" sz="1300" dirty="0"/>
              <a:t>, and Barry Baker. "The Integration of Artificial Intelligence for Improved Operational Air Quality Forecasting." In AGU Fall Meeting 2021. 2021.</a:t>
            </a:r>
          </a:p>
          <a:p>
            <a:r>
              <a:rPr lang="en-US" sz="1300" dirty="0"/>
              <a:t>29. </a:t>
            </a:r>
            <a:r>
              <a:rPr lang="en-US" sz="1300" dirty="0" err="1"/>
              <a:t>Bellomo</a:t>
            </a:r>
            <a:r>
              <a:rPr lang="en-US" sz="1300" dirty="0"/>
              <a:t>, K., </a:t>
            </a:r>
            <a:r>
              <a:rPr lang="en-US" sz="1300" dirty="0" err="1"/>
              <a:t>Angeloni</a:t>
            </a:r>
            <a:r>
              <a:rPr lang="en-US" sz="1300" dirty="0"/>
              <a:t>, M., </a:t>
            </a:r>
            <a:r>
              <a:rPr lang="en-US" sz="1300" dirty="0" err="1"/>
              <a:t>Corti</a:t>
            </a:r>
            <a:r>
              <a:rPr lang="en-US" sz="1300" dirty="0"/>
              <a:t>, S. </a:t>
            </a:r>
            <a:r>
              <a:rPr lang="en-US" sz="1300" i="1" dirty="0"/>
              <a:t>et al.</a:t>
            </a:r>
            <a:r>
              <a:rPr lang="en-US" sz="1300" dirty="0"/>
              <a:t> Future climate change shaped by inter-model differences in Atlantic meridional overturning circulation response. </a:t>
            </a:r>
            <a:r>
              <a:rPr lang="en-US" sz="1300" i="1" dirty="0"/>
              <a:t>Nat </a:t>
            </a:r>
            <a:r>
              <a:rPr lang="en-US" sz="1300" i="1" dirty="0" err="1"/>
              <a:t>Commun</a:t>
            </a:r>
            <a:r>
              <a:rPr lang="en-US" sz="1300" dirty="0"/>
              <a:t> </a:t>
            </a:r>
            <a:r>
              <a:rPr lang="en-US" sz="1300" b="1" dirty="0"/>
              <a:t>12, </a:t>
            </a:r>
            <a:r>
              <a:rPr lang="en-US" sz="1300" dirty="0"/>
              <a:t>3659 (2021). </a:t>
            </a:r>
            <a:r>
              <a:rPr lang="en-US" sz="1300" u="sng" dirty="0">
                <a:hlinkClick r:id="rId3" tooltip="https://doi.org/10.1038/s41467-021-24015-w"/>
              </a:rPr>
              <a:t>https://doi.org/10.1038/s41467-021-24015-w</a:t>
            </a:r>
            <a:endParaRPr lang="en-US" sz="1300" dirty="0"/>
          </a:p>
          <a:p>
            <a:r>
              <a:rPr lang="en-US" sz="1300" dirty="0"/>
              <a:t>30. </a:t>
            </a:r>
            <a:r>
              <a:rPr lang="en-US" sz="1300" dirty="0" err="1"/>
              <a:t>Sgubin</a:t>
            </a:r>
            <a:r>
              <a:rPr lang="en-US" sz="1300" dirty="0"/>
              <a:t>, G., </a:t>
            </a:r>
            <a:r>
              <a:rPr lang="en-US" sz="1300" dirty="0" err="1"/>
              <a:t>Swingedouw</a:t>
            </a:r>
            <a:r>
              <a:rPr lang="en-US" sz="1300" dirty="0"/>
              <a:t>, D., </a:t>
            </a:r>
            <a:r>
              <a:rPr lang="en-US" sz="1300" dirty="0" err="1"/>
              <a:t>Drijfhout</a:t>
            </a:r>
            <a:r>
              <a:rPr lang="en-US" sz="1300" dirty="0"/>
              <a:t>, S. </a:t>
            </a:r>
            <a:r>
              <a:rPr lang="en-US" sz="1300" i="1" dirty="0"/>
              <a:t>et al.</a:t>
            </a:r>
            <a:r>
              <a:rPr lang="en-US" sz="1300" dirty="0"/>
              <a:t> Abrupt cooling over the North Atlantic in modern climate models. </a:t>
            </a:r>
            <a:r>
              <a:rPr lang="en-US" sz="1300" i="1" dirty="0"/>
              <a:t>Nat </a:t>
            </a:r>
            <a:r>
              <a:rPr lang="en-US" sz="1300" i="1" dirty="0" err="1"/>
              <a:t>Commun</a:t>
            </a:r>
            <a:r>
              <a:rPr lang="en-US" sz="1300" dirty="0"/>
              <a:t> </a:t>
            </a:r>
            <a:r>
              <a:rPr lang="en-US" sz="1300" b="1" dirty="0"/>
              <a:t>8, </a:t>
            </a:r>
            <a:r>
              <a:rPr lang="en-US" sz="1300" dirty="0"/>
              <a:t>14375 (2017). </a:t>
            </a:r>
            <a:r>
              <a:rPr lang="en-US" sz="1300" u="sng" dirty="0">
                <a:hlinkClick r:id="rId4" tooltip="https://doi.org/10.1038/ncomms14375"/>
              </a:rPr>
              <a:t>https://doi.org/10.1038/ncomms14375</a:t>
            </a:r>
            <a:endParaRPr lang="en-US" sz="1300" dirty="0"/>
          </a:p>
          <a:p>
            <a:r>
              <a:rPr lang="en-US" sz="1300" dirty="0"/>
              <a:t>31. </a:t>
            </a:r>
            <a:r>
              <a:rPr lang="en-US" sz="1300" dirty="0" err="1"/>
              <a:t>Swingedouw</a:t>
            </a:r>
            <a:r>
              <a:rPr lang="en-US" sz="1300" dirty="0"/>
              <a:t>, D., </a:t>
            </a:r>
            <a:r>
              <a:rPr lang="en-US" sz="1300" dirty="0" err="1"/>
              <a:t>Bily</a:t>
            </a:r>
            <a:r>
              <a:rPr lang="en-US" sz="1300" dirty="0"/>
              <a:t>, A., </a:t>
            </a:r>
            <a:r>
              <a:rPr lang="en-US" sz="1300" dirty="0" err="1"/>
              <a:t>Esquerdo</a:t>
            </a:r>
            <a:r>
              <a:rPr lang="en-US" sz="1300" dirty="0"/>
              <a:t>, C., Borchert, L. F., </a:t>
            </a:r>
            <a:r>
              <a:rPr lang="en-US" sz="1300" dirty="0" err="1"/>
              <a:t>Sgubin</a:t>
            </a:r>
            <a:r>
              <a:rPr lang="en-US" sz="1300" dirty="0"/>
              <a:t>, G., </a:t>
            </a:r>
            <a:r>
              <a:rPr lang="en-US" sz="1300" dirty="0" err="1"/>
              <a:t>Mignot</a:t>
            </a:r>
            <a:r>
              <a:rPr lang="en-US" sz="1300" dirty="0"/>
              <a:t>, J., &amp; </a:t>
            </a:r>
            <a:r>
              <a:rPr lang="en-US" sz="1300" dirty="0" err="1"/>
              <a:t>Menary</a:t>
            </a:r>
            <a:r>
              <a:rPr lang="en-US" sz="1300" dirty="0"/>
              <a:t>, M. (2021). On the risk of abrupt changes in the North Atlantic subpolar gyre in CMIP6 models. </a:t>
            </a:r>
            <a:r>
              <a:rPr lang="en-US" sz="1300" i="1" dirty="0"/>
              <a:t>Annals of the New York Academy of Sciences</a:t>
            </a:r>
            <a:r>
              <a:rPr lang="en-US" sz="1300" dirty="0"/>
              <a:t>, </a:t>
            </a:r>
            <a:r>
              <a:rPr lang="en-US" sz="1300" i="1" dirty="0"/>
              <a:t>1504</a:t>
            </a:r>
            <a:r>
              <a:rPr lang="en-US" sz="1300" dirty="0"/>
              <a:t>(1), 187-201. </a:t>
            </a:r>
            <a:r>
              <a:rPr lang="en-US" sz="1300" b="1" dirty="0">
                <a:hlinkClick r:id="rId5" tooltip="https://doi.org/10.1111/nyas.14659"/>
              </a:rPr>
              <a:t>https://doi.org/10.1111/nyas.14659</a:t>
            </a:r>
            <a:endParaRPr lang="en-US" sz="1300" b="1" dirty="0"/>
          </a:p>
          <a:p>
            <a:r>
              <a:rPr lang="en-US" sz="1300" dirty="0"/>
              <a:t>32. Mao, </a:t>
            </a:r>
            <a:r>
              <a:rPr lang="en-US" sz="1300" dirty="0" err="1"/>
              <a:t>Jiayuan</a:t>
            </a:r>
            <a:r>
              <a:rPr lang="en-US" sz="1300" dirty="0"/>
              <a:t>, Chuang Gan, </a:t>
            </a:r>
            <a:r>
              <a:rPr lang="en-US" sz="1300" dirty="0" err="1"/>
              <a:t>Pushmeet</a:t>
            </a:r>
            <a:r>
              <a:rPr lang="en-US" sz="1300" dirty="0"/>
              <a:t> Kohli, Joshua B. Tenenbaum, and </a:t>
            </a:r>
            <a:r>
              <a:rPr lang="en-US" sz="1300" dirty="0" err="1"/>
              <a:t>Jiajun</a:t>
            </a:r>
            <a:r>
              <a:rPr lang="en-US" sz="1300" dirty="0"/>
              <a:t> Wu. "The neuro-symbolic concept learner: Interpreting scenes, words, and sentences from natural supervision." </a:t>
            </a:r>
            <a:r>
              <a:rPr lang="en-US" sz="1300" i="1" dirty="0" err="1"/>
              <a:t>arXiv</a:t>
            </a:r>
            <a:r>
              <a:rPr lang="en-US" sz="1300" i="1" dirty="0"/>
              <a:t> preprint arXiv:1904.12584</a:t>
            </a:r>
            <a:r>
              <a:rPr lang="en-US" sz="1300" dirty="0"/>
              <a:t> (2019).</a:t>
            </a:r>
          </a:p>
          <a:p>
            <a:endParaRPr lang="en-US" sz="1300" dirty="0"/>
          </a:p>
          <a:p>
            <a:endParaRPr lang="en-US" sz="1300" dirty="0"/>
          </a:p>
          <a:p>
            <a:endParaRPr lang="en-US" sz="1300" dirty="0"/>
          </a:p>
          <a:p>
            <a:endParaRPr lang="en-US" sz="1300" dirty="0"/>
          </a:p>
          <a:p>
            <a:endParaRPr lang="en-US" sz="1300" dirty="0"/>
          </a:p>
          <a:p>
            <a:endParaRPr lang="en-US" sz="2000" dirty="0">
              <a:solidFill>
                <a:schemeClr val="tx2">
                  <a:lumMod val="75000"/>
                </a:schemeClr>
              </a:solidFill>
            </a:endParaRPr>
          </a:p>
        </p:txBody>
      </p:sp>
      <p:sp>
        <p:nvSpPr>
          <p:cNvPr id="7" name="Rectangle 6"/>
          <p:cNvSpPr/>
          <p:nvPr/>
        </p:nvSpPr>
        <p:spPr>
          <a:xfrm>
            <a:off x="663388" y="6113946"/>
            <a:ext cx="10967414" cy="292388"/>
          </a:xfrm>
          <a:prstGeom prst="rect">
            <a:avLst/>
          </a:prstGeom>
        </p:spPr>
        <p:txBody>
          <a:bodyPr wrap="square">
            <a:spAutoFit/>
          </a:bodyPr>
          <a:lstStyle/>
          <a:p>
            <a:r>
              <a:rPr lang="en-US" sz="1300" dirty="0"/>
              <a:t>This material is based upon work supported by the Defense Advanced Research Projects Agency (DARPA) under Agreement No. HR00112290032</a:t>
            </a:r>
            <a:r>
              <a:rPr lang="en-US" sz="1300" dirty="0" smtClean="0"/>
              <a:t>. </a:t>
            </a:r>
            <a:endParaRPr lang="en-US" sz="1300" dirty="0"/>
          </a:p>
        </p:txBody>
      </p:sp>
    </p:spTree>
    <p:extLst>
      <p:ext uri="{BB962C8B-B14F-4D97-AF65-F5344CB8AC3E}">
        <p14:creationId xmlns:p14="http://schemas.microsoft.com/office/powerpoint/2010/main" val="1825297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21567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791110" y="1146594"/>
            <a:ext cx="5304890"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solidFill>
                  <a:schemeClr val="accent1">
                    <a:lumMod val="75000"/>
                  </a:schemeClr>
                </a:solidFill>
              </a:rPr>
              <a:t>Goal of this work is to use machine learning to learn how to perturb parameters to invoke different pathways to collapse (weakening) of the AMOC</a:t>
            </a:r>
          </a:p>
          <a:p>
            <a:r>
              <a:rPr lang="en-US" sz="2400" dirty="0">
                <a:solidFill>
                  <a:schemeClr val="accent1">
                    <a:lumMod val="75000"/>
                  </a:schemeClr>
                </a:solidFill>
              </a:rPr>
              <a:t>The AMOC is critical to global climate</a:t>
            </a:r>
          </a:p>
          <a:p>
            <a:r>
              <a:rPr lang="en-US" sz="2400" dirty="0">
                <a:solidFill>
                  <a:schemeClr val="accent1">
                    <a:lumMod val="75000"/>
                  </a:schemeClr>
                </a:solidFill>
              </a:rPr>
              <a:t>Understanding the behavior of the AMOC using ML could guide oceanographers to better model the problem</a:t>
            </a:r>
          </a:p>
          <a:p>
            <a:r>
              <a:rPr lang="en-US" sz="2400" dirty="0">
                <a:solidFill>
                  <a:schemeClr val="accent1">
                    <a:lumMod val="75000"/>
                  </a:schemeClr>
                </a:solidFill>
              </a:rPr>
              <a:t>Understand why there is disagreement in simulating the AMOC across models</a:t>
            </a: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normAutofit fontScale="90000"/>
          </a:bodyPr>
          <a:lstStyle/>
          <a:p>
            <a:r>
              <a:rPr lang="en-US" dirty="0"/>
              <a:t>The Atlantic Meridional Overturning Circulation (AMOC)</a:t>
            </a:r>
          </a:p>
        </p:txBody>
      </p:sp>
      <p:sp>
        <p:nvSpPr>
          <p:cNvPr id="4" name="Date Placeholder 3"/>
          <p:cNvSpPr>
            <a:spLocks noGrp="1"/>
          </p:cNvSpPr>
          <p:nvPr>
            <p:ph type="dt" sz="half" idx="15"/>
          </p:nvPr>
        </p:nvSpPr>
        <p:spPr/>
        <p:txBody>
          <a:bodyPr/>
          <a:lstStyle/>
          <a:p>
            <a:r>
              <a:rPr lang="en-US" dirty="0"/>
              <a:t>15 March 2022</a:t>
            </a:r>
          </a:p>
        </p:txBody>
      </p:sp>
      <p:sp>
        <p:nvSpPr>
          <p:cNvPr id="6" name="Slide Number Placeholder 5"/>
          <p:cNvSpPr>
            <a:spLocks noGrp="1"/>
          </p:cNvSpPr>
          <p:nvPr>
            <p:ph type="sldNum" sz="quarter" idx="17"/>
          </p:nvPr>
        </p:nvSpPr>
        <p:spPr/>
        <p:txBody>
          <a:bodyPr/>
          <a:lstStyle/>
          <a:p>
            <a:fld id="{4EBCDCBD-78E1-0D41-A999-31B5EBF8E02C}" type="slidenum">
              <a:rPr lang="en-US" smtClean="0"/>
              <a:pPr/>
              <a:t>3</a:t>
            </a:fld>
            <a:endParaRPr lang="en-US" dirty="0"/>
          </a:p>
        </p:txBody>
      </p:sp>
      <p:pic>
        <p:nvPicPr>
          <p:cNvPr id="7" name="Picture 2" descr="Figure 1. Schematic of the global overturning circulation (“GOC”). Purple (upper ocean and thermocline), red (denser thermocline and intermediate water), orange (IDW and PDW), green (NADW), blue (AABW), gray (Bering Strait components; Mediterranean and Red Sea inflows). Updated from Talley et al. (2011), based on Schmitz (1995), Rahmstorf (2002), and Lumpkin and Speer (2007).">
            <a:extLst>
              <a:ext uri="{FF2B5EF4-FFF2-40B4-BE49-F238E27FC236}">
                <a16:creationId xmlns:a16="http://schemas.microsoft.com/office/drawing/2014/main" id="{B0F806E7-F11D-1345-BBC0-6AC3204282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8900" y="1566036"/>
            <a:ext cx="5408782" cy="347139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2C90A2CC-093F-F040-9C59-DC4D986ED121}"/>
              </a:ext>
            </a:extLst>
          </p:cNvPr>
          <p:cNvSpPr txBox="1"/>
          <p:nvPr/>
        </p:nvSpPr>
        <p:spPr>
          <a:xfrm>
            <a:off x="6416714" y="5062950"/>
            <a:ext cx="4822786" cy="923330"/>
          </a:xfrm>
          <a:prstGeom prst="rect">
            <a:avLst/>
          </a:prstGeom>
          <a:noFill/>
        </p:spPr>
        <p:txBody>
          <a:bodyPr wrap="square" rtlCol="0">
            <a:spAutoFit/>
          </a:bodyPr>
          <a:lstStyle/>
          <a:p>
            <a:r>
              <a:rPr lang="en-US" dirty="0">
                <a:solidFill>
                  <a:schemeClr val="accent1">
                    <a:lumMod val="75000"/>
                  </a:schemeClr>
                </a:solidFill>
              </a:rPr>
              <a:t>Deep circulation (green/dark blue) driven by very small regions! But has major impact on heat, carbon, and oxygen.</a:t>
            </a:r>
          </a:p>
        </p:txBody>
      </p:sp>
      <p:sp>
        <p:nvSpPr>
          <p:cNvPr id="10" name="TextBox 9">
            <a:extLst>
              <a:ext uri="{FF2B5EF4-FFF2-40B4-BE49-F238E27FC236}">
                <a16:creationId xmlns:a16="http://schemas.microsoft.com/office/drawing/2014/main" id="{C2F27599-E021-AC4C-B243-D84D9048D4E7}"/>
              </a:ext>
            </a:extLst>
          </p:cNvPr>
          <p:cNvSpPr txBox="1"/>
          <p:nvPr/>
        </p:nvSpPr>
        <p:spPr>
          <a:xfrm>
            <a:off x="6438900" y="1130346"/>
            <a:ext cx="4168705" cy="369332"/>
          </a:xfrm>
          <a:prstGeom prst="rect">
            <a:avLst/>
          </a:prstGeom>
          <a:noFill/>
        </p:spPr>
        <p:txBody>
          <a:bodyPr wrap="none" rtlCol="0">
            <a:spAutoFit/>
          </a:bodyPr>
          <a:lstStyle/>
          <a:p>
            <a:r>
              <a:rPr lang="en-US" dirty="0">
                <a:solidFill>
                  <a:schemeClr val="accent1">
                    <a:lumMod val="75000"/>
                  </a:schemeClr>
                </a:solidFill>
              </a:rPr>
              <a:t>Schematic of overturning (Talley, 2013)</a:t>
            </a:r>
          </a:p>
        </p:txBody>
      </p:sp>
    </p:spTree>
    <p:extLst>
      <p:ext uri="{BB962C8B-B14F-4D97-AF65-F5344CB8AC3E}">
        <p14:creationId xmlns:p14="http://schemas.microsoft.com/office/powerpoint/2010/main" val="3312468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PACMANS </a:t>
            </a:r>
          </a:p>
        </p:txBody>
      </p:sp>
      <p:sp>
        <p:nvSpPr>
          <p:cNvPr id="4" name="Date Placeholder 3"/>
          <p:cNvSpPr>
            <a:spLocks noGrp="1"/>
          </p:cNvSpPr>
          <p:nvPr>
            <p:ph type="dt" sz="half" idx="15"/>
          </p:nvPr>
        </p:nvSpPr>
        <p:spPr/>
        <p:txBody>
          <a:bodyPr/>
          <a:lstStyle/>
          <a:p>
            <a:r>
              <a:rPr lang="en-US" dirty="0"/>
              <a:t>15 March 2022</a:t>
            </a:r>
          </a:p>
        </p:txBody>
      </p:sp>
      <p:sp>
        <p:nvSpPr>
          <p:cNvPr id="6" name="Slide Number Placeholder 5"/>
          <p:cNvSpPr>
            <a:spLocks noGrp="1"/>
          </p:cNvSpPr>
          <p:nvPr>
            <p:ph type="sldNum" sz="quarter" idx="17"/>
          </p:nvPr>
        </p:nvSpPr>
        <p:spPr/>
        <p:txBody>
          <a:bodyPr/>
          <a:lstStyle/>
          <a:p>
            <a:fld id="{4EBCDCBD-78E1-0D41-A999-31B5EBF8E02C}" type="slidenum">
              <a:rPr lang="en-US" smtClean="0"/>
              <a:pPr/>
              <a:t>4</a:t>
            </a:fld>
            <a:endParaRPr lang="en-US" dirty="0"/>
          </a:p>
        </p:txBody>
      </p:sp>
      <p:pic>
        <p:nvPicPr>
          <p:cNvPr id="11" name="Graphic 5">
            <a:extLst>
              <a:ext uri="{FF2B5EF4-FFF2-40B4-BE49-F238E27FC236}">
                <a16:creationId xmlns:a16="http://schemas.microsoft.com/office/drawing/2014/main" id="{EE77C678-9E13-2D45-82FA-C00B6670D8B2}"/>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457200" y="961872"/>
            <a:ext cx="11088356" cy="5340417"/>
          </a:xfrm>
          <a:prstGeom prst="rect">
            <a:avLst/>
          </a:prstGeom>
        </p:spPr>
      </p:pic>
      <p:sp>
        <p:nvSpPr>
          <p:cNvPr id="12" name="Rectangle 5">
            <a:extLst>
              <a:ext uri="{FF2B5EF4-FFF2-40B4-BE49-F238E27FC236}">
                <a16:creationId xmlns:a16="http://schemas.microsoft.com/office/drawing/2014/main" id="{AD45AA24-C202-404E-91B8-E95496FE6A42}"/>
              </a:ext>
            </a:extLst>
          </p:cNvPr>
          <p:cNvSpPr>
            <a:spLocks noChangeArrowheads="1"/>
          </p:cNvSpPr>
          <p:nvPr/>
        </p:nvSpPr>
        <p:spPr bwMode="auto">
          <a:xfrm>
            <a:off x="267956" y="6130152"/>
            <a:ext cx="12050565"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i="0" u="none" strike="noStrike" cap="none" normalizeH="0" baseline="0" dirty="0">
                <a:ln>
                  <a:noFill/>
                </a:ln>
                <a:solidFill>
                  <a:schemeClr val="accent1">
                    <a:lumMod val="75000"/>
                  </a:schemeClr>
                </a:solidFill>
                <a:effectLst/>
                <a:latin typeface="Arial" panose="020B0604020202020204" pitchFamily="34" charset="0"/>
                <a:ea typeface="Calibri" panose="020F0502020204030204" pitchFamily="34" charset="0"/>
                <a:cs typeface="Arial" panose="020B0604020202020204" pitchFamily="34" charset="0"/>
              </a:rPr>
              <a:t>The Physics-informed AI Climate Model Agent Neuro-symbolic Simulator (PACMANS) for Tipping Point Discovery Framework. </a:t>
            </a:r>
            <a:endParaRPr kumimoji="0" lang="en-US" altLang="en-US" sz="1600" i="0" u="none" strike="noStrike" cap="none" normalizeH="0" baseline="0" dirty="0">
              <a:ln>
                <a:noFill/>
              </a:ln>
              <a:solidFill>
                <a:schemeClr val="accent1">
                  <a:lumMod val="75000"/>
                </a:schemeClr>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80166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500" y="1181100"/>
            <a:ext cx="10487802"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1">
                    <a:lumMod val="75000"/>
                  </a:schemeClr>
                </a:solidFill>
              </a:rPr>
              <a:t>Using the Four Box Model as a way to generate data for the AI methods</a:t>
            </a:r>
          </a:p>
          <a:p>
            <a:r>
              <a:rPr lang="en-US" sz="2400" dirty="0">
                <a:solidFill>
                  <a:schemeClr val="accent1">
                    <a:lumMod val="75000"/>
                  </a:schemeClr>
                </a:solidFill>
              </a:rPr>
              <a:t>For long time scales, Atlantic overturning can often be described by simple box model</a:t>
            </a: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a:xfrm>
            <a:off x="457200" y="427892"/>
            <a:ext cx="11277600" cy="762000"/>
          </a:xfrm>
        </p:spPr>
        <p:txBody>
          <a:bodyPr/>
          <a:lstStyle/>
          <a:p>
            <a:r>
              <a:rPr lang="en-US" dirty="0"/>
              <a:t>The </a:t>
            </a:r>
            <a:r>
              <a:rPr lang="en-US" dirty="0" err="1">
                <a:solidFill>
                  <a:schemeClr val="accent1">
                    <a:lumMod val="75000"/>
                  </a:schemeClr>
                </a:solidFill>
              </a:rPr>
              <a:t>Gnanadesikan</a:t>
            </a:r>
            <a:r>
              <a:rPr lang="en-US" dirty="0">
                <a:solidFill>
                  <a:schemeClr val="accent1">
                    <a:lumMod val="75000"/>
                  </a:schemeClr>
                </a:solidFill>
              </a:rPr>
              <a:t> Four Box Model</a:t>
            </a:r>
            <a:endParaRPr lang="en-US" dirty="0"/>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5</a:t>
            </a:fld>
            <a:endParaRPr lang="en-US" dirty="0"/>
          </a:p>
        </p:txBody>
      </p:sp>
      <p:grpSp>
        <p:nvGrpSpPr>
          <p:cNvPr id="7" name="Group 6">
            <a:extLst>
              <a:ext uri="{FF2B5EF4-FFF2-40B4-BE49-F238E27FC236}">
                <a16:creationId xmlns:a16="http://schemas.microsoft.com/office/drawing/2014/main" id="{65F0EDEA-2986-7345-9053-92218436685C}"/>
              </a:ext>
            </a:extLst>
          </p:cNvPr>
          <p:cNvGrpSpPr/>
          <p:nvPr/>
        </p:nvGrpSpPr>
        <p:grpSpPr>
          <a:xfrm>
            <a:off x="2087593" y="2339912"/>
            <a:ext cx="7692730" cy="4071591"/>
            <a:chOff x="0" y="0"/>
            <a:chExt cx="3822065" cy="1807430"/>
          </a:xfrm>
        </p:grpSpPr>
        <p:pic>
          <p:nvPicPr>
            <p:cNvPr id="9" name="Picture 8">
              <a:extLst>
                <a:ext uri="{FF2B5EF4-FFF2-40B4-BE49-F238E27FC236}">
                  <a16:creationId xmlns:a16="http://schemas.microsoft.com/office/drawing/2014/main" id="{64D5FAD5-70A7-7C49-BC8D-FC226489FB3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3822065" cy="1645920"/>
            </a:xfrm>
            <a:prstGeom prst="rect">
              <a:avLst/>
            </a:prstGeom>
          </p:spPr>
        </p:pic>
        <p:sp>
          <p:nvSpPr>
            <p:cNvPr id="10" name="Text Box 2">
              <a:extLst>
                <a:ext uri="{FF2B5EF4-FFF2-40B4-BE49-F238E27FC236}">
                  <a16:creationId xmlns:a16="http://schemas.microsoft.com/office/drawing/2014/main" id="{46444A58-7C48-C64D-B8D4-DC864A3B6E89}"/>
                </a:ext>
              </a:extLst>
            </p:cNvPr>
            <p:cNvSpPr txBox="1">
              <a:spLocks noChangeArrowheads="1"/>
            </p:cNvSpPr>
            <p:nvPr/>
          </p:nvSpPr>
          <p:spPr bwMode="auto">
            <a:xfrm>
              <a:off x="164387" y="1643479"/>
              <a:ext cx="3509009" cy="163951"/>
            </a:xfrm>
            <a:prstGeom prst="rect">
              <a:avLst/>
            </a:prstGeom>
            <a:solidFill>
              <a:srgbClr val="FFFFFF"/>
            </a:solidFill>
            <a:ln w="9525">
              <a:noFill/>
              <a:miter lim="800000"/>
              <a:headEnd/>
              <a:tailEnd/>
            </a:ln>
          </p:spPr>
          <p:txBody>
            <a:bodyPr rot="0" vert="horz" wrap="square" lIns="91440" tIns="45720" rIns="91440" bIns="45720" anchor="t" anchorCtr="0">
              <a:spAutoFit/>
            </a:bodyPr>
            <a:lstStyle/>
            <a:p>
              <a:pPr marL="0" marR="0" algn="ctr">
                <a:spcBef>
                  <a:spcPts val="0"/>
                </a:spcBef>
                <a:spcAft>
                  <a:spcPts val="0"/>
                </a:spcAft>
              </a:pPr>
              <a:r>
                <a:rPr lang="en-US"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The </a:t>
              </a:r>
              <a:r>
                <a:rPr lang="en-US" dirty="0" err="1">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Gnanadesikan</a:t>
              </a:r>
              <a:r>
                <a:rPr lang="en-US"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rPr>
                <a:t> Four Box Model</a:t>
              </a:r>
              <a:endParaRPr lang="en-US" sz="2000" dirty="0">
                <a:solidFill>
                  <a:schemeClr val="accent1">
                    <a:lumMod val="75000"/>
                  </a:schemeClr>
                </a:solidFill>
                <a:effectLst/>
                <a:latin typeface="Arial" panose="020B0604020202020204" pitchFamily="34" charset="0"/>
                <a:ea typeface="Times New Roman" panose="02020603050405020304" pitchFamily="18" charset="0"/>
                <a:cs typeface="Arial" panose="020B0604020202020204" pitchFamily="34" charset="0"/>
              </a:endParaRPr>
            </a:p>
          </p:txBody>
        </p:sp>
      </p:grpSp>
    </p:spTree>
    <p:extLst>
      <p:ext uri="{BB962C8B-B14F-4D97-AF65-F5344CB8AC3E}">
        <p14:creationId xmlns:p14="http://schemas.microsoft.com/office/powerpoint/2010/main" val="36992384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500" y="1181100"/>
            <a:ext cx="4671923"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1">
                    <a:lumMod val="75000"/>
                  </a:schemeClr>
                </a:solidFill>
              </a:rPr>
              <a:t>We have created a python package of the four box model that allows one to specify initial conditions, and parameter values</a:t>
            </a:r>
          </a:p>
          <a:p>
            <a:r>
              <a:rPr lang="en-US" sz="2400" dirty="0">
                <a:solidFill>
                  <a:schemeClr val="accent1">
                    <a:lumMod val="75000"/>
                  </a:schemeClr>
                </a:solidFill>
              </a:rPr>
              <a:t>The python package recreates the </a:t>
            </a:r>
            <a:r>
              <a:rPr lang="en-US" sz="2400" dirty="0" err="1">
                <a:solidFill>
                  <a:schemeClr val="accent1">
                    <a:lumMod val="75000"/>
                  </a:schemeClr>
                </a:solidFill>
              </a:rPr>
              <a:t>Gnanadesikan</a:t>
            </a:r>
            <a:r>
              <a:rPr lang="en-US" sz="2400" dirty="0">
                <a:solidFill>
                  <a:schemeClr val="accent1">
                    <a:lumMod val="75000"/>
                  </a:schemeClr>
                </a:solidFill>
              </a:rPr>
              <a:t> experiments (in </a:t>
            </a:r>
            <a:r>
              <a:rPr lang="en-US" sz="2400" dirty="0" err="1">
                <a:solidFill>
                  <a:schemeClr val="accent1">
                    <a:lumMod val="75000"/>
                  </a:schemeClr>
                </a:solidFill>
              </a:rPr>
              <a:t>Matlab</a:t>
            </a:r>
            <a:r>
              <a:rPr lang="en-US" sz="2400" dirty="0">
                <a:solidFill>
                  <a:schemeClr val="accent1">
                    <a:lumMod val="75000"/>
                  </a:schemeClr>
                </a:solidFill>
              </a:rPr>
              <a:t> code)</a:t>
            </a:r>
          </a:p>
          <a:p>
            <a:r>
              <a:rPr lang="en-US" sz="2400" dirty="0">
                <a:solidFill>
                  <a:schemeClr val="accent1">
                    <a:lumMod val="75000"/>
                  </a:schemeClr>
                </a:solidFill>
              </a:rPr>
              <a:t>Generates the same plots</a:t>
            </a:r>
          </a:p>
          <a:p>
            <a:r>
              <a:rPr lang="en-US" sz="2400" dirty="0">
                <a:solidFill>
                  <a:schemeClr val="accent1">
                    <a:lumMod val="75000"/>
                  </a:schemeClr>
                </a:solidFill>
              </a:rPr>
              <a:t>Enables creation of labeled training data for training machine learning algorithms and temporal training data for training the AI surrogates</a:t>
            </a: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lstStyle/>
          <a:p>
            <a:r>
              <a:rPr lang="en-US" dirty="0"/>
              <a:t>The </a:t>
            </a:r>
            <a:r>
              <a:rPr lang="en-US" dirty="0" err="1">
                <a:solidFill>
                  <a:schemeClr val="accent1">
                    <a:lumMod val="75000"/>
                  </a:schemeClr>
                </a:solidFill>
              </a:rPr>
              <a:t>Gnanadesikan</a:t>
            </a:r>
            <a:r>
              <a:rPr lang="en-US" dirty="0">
                <a:solidFill>
                  <a:schemeClr val="accent1">
                    <a:lumMod val="75000"/>
                  </a:schemeClr>
                </a:solidFill>
              </a:rPr>
              <a:t> Four Box Model</a:t>
            </a:r>
            <a:endParaRPr lang="en-US" dirty="0"/>
          </a:p>
        </p:txBody>
      </p:sp>
      <p:sp>
        <p:nvSpPr>
          <p:cNvPr id="4" name="Date Placeholder 3"/>
          <p:cNvSpPr>
            <a:spLocks noGrp="1"/>
          </p:cNvSpPr>
          <p:nvPr>
            <p:ph type="dt" sz="half" idx="15"/>
          </p:nvPr>
        </p:nvSpPr>
        <p:spPr/>
        <p:txBody>
          <a:bodyPr/>
          <a:lstStyle/>
          <a:p>
            <a:r>
              <a:rPr lang="en-US" dirty="0"/>
              <a:t>15 March 2022</a:t>
            </a:r>
          </a:p>
        </p:txBody>
      </p:sp>
      <p:sp>
        <p:nvSpPr>
          <p:cNvPr id="6" name="Slide Number Placeholder 5"/>
          <p:cNvSpPr>
            <a:spLocks noGrp="1"/>
          </p:cNvSpPr>
          <p:nvPr>
            <p:ph type="sldNum" sz="quarter" idx="17"/>
          </p:nvPr>
        </p:nvSpPr>
        <p:spPr/>
        <p:txBody>
          <a:bodyPr/>
          <a:lstStyle/>
          <a:p>
            <a:fld id="{4EBCDCBD-78E1-0D41-A999-31B5EBF8E02C}" type="slidenum">
              <a:rPr lang="en-US" smtClean="0"/>
              <a:pPr/>
              <a:t>6</a:t>
            </a:fld>
            <a:endParaRPr lang="en-US" dirty="0"/>
          </a:p>
        </p:txBody>
      </p:sp>
      <p:pic>
        <p:nvPicPr>
          <p:cNvPr id="5" name="Picture 4">
            <a:extLst>
              <a:ext uri="{FF2B5EF4-FFF2-40B4-BE49-F238E27FC236}">
                <a16:creationId xmlns:a16="http://schemas.microsoft.com/office/drawing/2014/main" id="{6570D868-DB36-9C47-B574-590FE35F98BB}"/>
              </a:ext>
            </a:extLst>
          </p:cNvPr>
          <p:cNvPicPr>
            <a:picLocks noChangeAspect="1"/>
          </p:cNvPicPr>
          <p:nvPr/>
        </p:nvPicPr>
        <p:blipFill>
          <a:blip r:embed="rId3"/>
          <a:stretch>
            <a:fillRect/>
          </a:stretch>
        </p:blipFill>
        <p:spPr>
          <a:xfrm>
            <a:off x="6728367" y="1087947"/>
            <a:ext cx="5006433" cy="3003860"/>
          </a:xfrm>
          <a:prstGeom prst="rect">
            <a:avLst/>
          </a:prstGeom>
        </p:spPr>
      </p:pic>
      <p:pic>
        <p:nvPicPr>
          <p:cNvPr id="9" name="Picture 8">
            <a:extLst>
              <a:ext uri="{FF2B5EF4-FFF2-40B4-BE49-F238E27FC236}">
                <a16:creationId xmlns:a16="http://schemas.microsoft.com/office/drawing/2014/main" id="{2E7186EE-7F8B-3F41-AD5F-C9C9D442A060}"/>
              </a:ext>
            </a:extLst>
          </p:cNvPr>
          <p:cNvPicPr>
            <a:picLocks noChangeAspect="1"/>
          </p:cNvPicPr>
          <p:nvPr/>
        </p:nvPicPr>
        <p:blipFill>
          <a:blip r:embed="rId4"/>
          <a:stretch>
            <a:fillRect/>
          </a:stretch>
        </p:blipFill>
        <p:spPr>
          <a:xfrm>
            <a:off x="7450158" y="4268123"/>
            <a:ext cx="3488561" cy="2167611"/>
          </a:xfrm>
          <a:prstGeom prst="rect">
            <a:avLst/>
          </a:prstGeom>
        </p:spPr>
      </p:pic>
    </p:spTree>
    <p:extLst>
      <p:ext uri="{BB962C8B-B14F-4D97-AF65-F5344CB8AC3E}">
        <p14:creationId xmlns:p14="http://schemas.microsoft.com/office/powerpoint/2010/main" val="34582079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500" y="1181100"/>
            <a:ext cx="10487802"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NCAR CESM2 SSP126</a:t>
            </a:r>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lstStyle/>
          <a:p>
            <a:r>
              <a:rPr lang="en-US" dirty="0"/>
              <a:t>Mapping CMIP6 to the Box Model</a:t>
            </a:r>
          </a:p>
        </p:txBody>
      </p:sp>
      <p:sp>
        <p:nvSpPr>
          <p:cNvPr id="4" name="Date Placeholder 3"/>
          <p:cNvSpPr>
            <a:spLocks noGrp="1"/>
          </p:cNvSpPr>
          <p:nvPr>
            <p:ph type="dt" sz="half" idx="15"/>
          </p:nvPr>
        </p:nvSpPr>
        <p:spPr/>
        <p:txBody>
          <a:bodyPr/>
          <a:lstStyle/>
          <a:p>
            <a:r>
              <a:rPr lang="en-US" dirty="0"/>
              <a:t>15 March 2022</a:t>
            </a:r>
          </a:p>
        </p:txBody>
      </p:sp>
      <p:sp>
        <p:nvSpPr>
          <p:cNvPr id="6" name="Slide Number Placeholder 5"/>
          <p:cNvSpPr>
            <a:spLocks noGrp="1"/>
          </p:cNvSpPr>
          <p:nvPr>
            <p:ph type="sldNum" sz="quarter" idx="17"/>
          </p:nvPr>
        </p:nvSpPr>
        <p:spPr/>
        <p:txBody>
          <a:bodyPr/>
          <a:lstStyle/>
          <a:p>
            <a:fld id="{4EBCDCBD-78E1-0D41-A999-31B5EBF8E02C}" type="slidenum">
              <a:rPr lang="en-US" smtClean="0"/>
              <a:pPr/>
              <a:t>7</a:t>
            </a:fld>
            <a:endParaRPr lang="en-US" dirty="0"/>
          </a:p>
        </p:txBody>
      </p:sp>
      <p:pic>
        <p:nvPicPr>
          <p:cNvPr id="7" name="Picture 6">
            <a:extLst>
              <a:ext uri="{FF2B5EF4-FFF2-40B4-BE49-F238E27FC236}">
                <a16:creationId xmlns:a16="http://schemas.microsoft.com/office/drawing/2014/main" id="{CD99C68C-7E80-8049-98C7-C714605DB1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2801" y="1675502"/>
            <a:ext cx="6046398" cy="4534798"/>
          </a:xfrm>
          <a:prstGeom prst="rect">
            <a:avLst/>
          </a:prstGeom>
        </p:spPr>
      </p:pic>
    </p:spTree>
    <p:extLst>
      <p:ext uri="{BB962C8B-B14F-4D97-AF65-F5344CB8AC3E}">
        <p14:creationId xmlns:p14="http://schemas.microsoft.com/office/powerpoint/2010/main" val="1528651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75961" y="1342292"/>
            <a:ext cx="10487802"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CESM Large Ensemble</a:t>
            </a:r>
          </a:p>
          <a:p>
            <a:pPr marL="0" indent="0">
              <a:buNone/>
            </a:pPr>
            <a:endParaRPr lang="en-US" sz="2400" dirty="0">
              <a:solidFill>
                <a:schemeClr val="accent1">
                  <a:lumMod val="75000"/>
                </a:schemeClr>
              </a:solidFill>
            </a:endParaRPr>
          </a:p>
          <a:p>
            <a:pPr marL="0" indent="0">
              <a:buNone/>
            </a:pPr>
            <a:endParaRPr lang="en-US" sz="2400" dirty="0">
              <a:solidFill>
                <a:schemeClr val="accent1">
                  <a:lumMod val="75000"/>
                </a:schemeClr>
              </a:solidFill>
            </a:endParaRPr>
          </a:p>
          <a:p>
            <a:pPr marL="0" indent="0">
              <a:buNone/>
            </a:pPr>
            <a:endParaRPr lang="en-US" sz="2400" dirty="0">
              <a:solidFill>
                <a:schemeClr val="accent1">
                  <a:lumMod val="75000"/>
                </a:schemeClr>
              </a:solidFill>
            </a:endParaRPr>
          </a:p>
          <a:p>
            <a:pPr marL="0" indent="0">
              <a:buNone/>
            </a:pPr>
            <a:endParaRPr lang="en-US" sz="2400" dirty="0">
              <a:solidFill>
                <a:schemeClr val="accent1">
                  <a:lumMod val="75000"/>
                </a:schemeClr>
              </a:solidFill>
            </a:endParaRPr>
          </a:p>
          <a:p>
            <a:pPr marL="0" indent="0">
              <a:buNone/>
            </a:pPr>
            <a:endParaRPr lang="en-US" sz="2400" dirty="0">
              <a:solidFill>
                <a:schemeClr val="accent1">
                  <a:lumMod val="75000"/>
                </a:schemeClr>
              </a:solidFill>
            </a:endParaRPr>
          </a:p>
          <a:p>
            <a:pPr marL="0" indent="0">
              <a:buNone/>
            </a:pPr>
            <a:endParaRPr lang="en-US" sz="2400" dirty="0">
              <a:solidFill>
                <a:schemeClr val="accent1">
                  <a:lumMod val="75000"/>
                </a:schemeClr>
              </a:solidFill>
            </a:endParaRPr>
          </a:p>
          <a:p>
            <a:pPr marL="0" indent="0">
              <a:buNone/>
            </a:pPr>
            <a:endParaRPr lang="en-US" sz="2400" dirty="0">
              <a:solidFill>
                <a:schemeClr val="accent1">
                  <a:lumMod val="75000"/>
                </a:schemeClr>
              </a:solidFill>
            </a:endParaRPr>
          </a:p>
          <a:p>
            <a:pPr marL="0" indent="0">
              <a:buNone/>
            </a:pPr>
            <a:endParaRPr lang="en-US" sz="2400" dirty="0">
              <a:solidFill>
                <a:schemeClr val="accent1">
                  <a:lumMod val="75000"/>
                </a:schemeClr>
              </a:solidFill>
            </a:endParaRPr>
          </a:p>
          <a:p>
            <a:pPr marL="0" indent="0">
              <a:buNone/>
            </a:pPr>
            <a:endParaRPr lang="en-US" sz="2400" dirty="0">
              <a:solidFill>
                <a:schemeClr val="accent1">
                  <a:lumMod val="75000"/>
                </a:schemeClr>
              </a:solidFill>
            </a:endParaRPr>
          </a:p>
          <a:p>
            <a:pPr marL="0" indent="0">
              <a:buNone/>
            </a:pPr>
            <a:r>
              <a:rPr lang="en-US" sz="1600" dirty="0">
                <a:solidFill>
                  <a:schemeClr val="accent1">
                    <a:lumMod val="75000"/>
                  </a:schemeClr>
                </a:solidFill>
              </a:rPr>
              <a:t>CESM2-LE initialization consequences for the Atlantic Meridional Overturning Circulation (AMOC) at 26.5°N with 20 macro-initializations (top) and the micro-initializations (bottom).</a:t>
            </a:r>
          </a:p>
          <a:p>
            <a:pPr marL="0" indent="0">
              <a:buNone/>
            </a:pPr>
            <a:endParaRPr lang="en-US" sz="2400" dirty="0">
              <a:solidFill>
                <a:schemeClr val="accent1">
                  <a:lumMod val="75000"/>
                </a:schemeClr>
              </a:solidFill>
            </a:endParaRP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lstStyle/>
          <a:p>
            <a:r>
              <a:rPr lang="en-US" dirty="0"/>
              <a:t>Mapping CMIP6 to the Box Model</a:t>
            </a:r>
          </a:p>
        </p:txBody>
      </p:sp>
      <p:sp>
        <p:nvSpPr>
          <p:cNvPr id="4" name="Date Placeholder 3"/>
          <p:cNvSpPr>
            <a:spLocks noGrp="1"/>
          </p:cNvSpPr>
          <p:nvPr>
            <p:ph type="dt" sz="half" idx="15"/>
          </p:nvPr>
        </p:nvSpPr>
        <p:spPr/>
        <p:txBody>
          <a:bodyPr/>
          <a:lstStyle/>
          <a:p>
            <a:r>
              <a:rPr lang="en-US" dirty="0"/>
              <a:t>15 March 2022</a:t>
            </a:r>
          </a:p>
        </p:txBody>
      </p:sp>
      <p:sp>
        <p:nvSpPr>
          <p:cNvPr id="6" name="Slide Number Placeholder 5"/>
          <p:cNvSpPr>
            <a:spLocks noGrp="1"/>
          </p:cNvSpPr>
          <p:nvPr>
            <p:ph type="sldNum" sz="quarter" idx="17"/>
          </p:nvPr>
        </p:nvSpPr>
        <p:spPr/>
        <p:txBody>
          <a:bodyPr/>
          <a:lstStyle/>
          <a:p>
            <a:fld id="{4EBCDCBD-78E1-0D41-A999-31B5EBF8E02C}" type="slidenum">
              <a:rPr lang="en-US" smtClean="0"/>
              <a:pPr/>
              <a:t>8</a:t>
            </a:fld>
            <a:endParaRPr lang="en-US" dirty="0"/>
          </a:p>
        </p:txBody>
      </p:sp>
      <p:pic>
        <p:nvPicPr>
          <p:cNvPr id="9" name="Picture 8">
            <a:extLst>
              <a:ext uri="{FF2B5EF4-FFF2-40B4-BE49-F238E27FC236}">
                <a16:creationId xmlns:a16="http://schemas.microsoft.com/office/drawing/2014/main" id="{AA118BC1-45B4-B340-AA19-CF6E25D033DC}"/>
              </a:ext>
            </a:extLst>
          </p:cNvPr>
          <p:cNvPicPr>
            <a:picLocks noChangeAspect="1"/>
          </p:cNvPicPr>
          <p:nvPr/>
        </p:nvPicPr>
        <p:blipFill>
          <a:blip r:embed="rId3"/>
          <a:stretch>
            <a:fillRect/>
          </a:stretch>
        </p:blipFill>
        <p:spPr>
          <a:xfrm>
            <a:off x="4638049" y="1181100"/>
            <a:ext cx="4759522" cy="4781355"/>
          </a:xfrm>
          <a:prstGeom prst="rect">
            <a:avLst/>
          </a:prstGeom>
        </p:spPr>
      </p:pic>
    </p:spTree>
    <p:extLst>
      <p:ext uri="{BB962C8B-B14F-4D97-AF65-F5344CB8AC3E}">
        <p14:creationId xmlns:p14="http://schemas.microsoft.com/office/powerpoint/2010/main" val="22341817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2D166D10-C664-9D47-A471-92A52D9D2C41}"/>
              </a:ext>
            </a:extLst>
          </p:cNvPr>
          <p:cNvSpPr txBox="1">
            <a:spLocks/>
          </p:cNvSpPr>
          <p:nvPr/>
        </p:nvSpPr>
        <p:spPr>
          <a:xfrm>
            <a:off x="952500" y="1181100"/>
            <a:ext cx="10487802" cy="48680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u="sng" dirty="0"/>
              <a:t>Tipping point computation plan for the stochastic Box model:</a:t>
            </a:r>
          </a:p>
          <a:p>
            <a:pPr marL="0" indent="0">
              <a:buNone/>
            </a:pPr>
            <a:r>
              <a:rPr lang="en-US" sz="2400" dirty="0">
                <a:solidFill>
                  <a:schemeClr val="accent1">
                    <a:lumMod val="75000"/>
                  </a:schemeClr>
                </a:solidFill>
              </a:rPr>
              <a:t>Reduced set of models focused on areas around tipping points</a:t>
            </a:r>
          </a:p>
          <a:p>
            <a:pPr marL="0" indent="0">
              <a:buNone/>
            </a:pPr>
            <a:r>
              <a:rPr lang="en-US" sz="2400" dirty="0">
                <a:solidFill>
                  <a:schemeClr val="accent1">
                    <a:lumMod val="75000"/>
                  </a:schemeClr>
                </a:solidFill>
              </a:rPr>
              <a:t>Trained to learn tipping points using coarse bifurcation signatures</a:t>
            </a:r>
          </a:p>
          <a:p>
            <a:r>
              <a:rPr lang="en-US" sz="2400" dirty="0">
                <a:solidFill>
                  <a:schemeClr val="accent1">
                    <a:lumMod val="75000"/>
                  </a:schemeClr>
                </a:solidFill>
              </a:rPr>
              <a:t>Developing one-parameter bifurcation diagrams of the (deterministic part) of the box model (9 differential equations) with respect to the separate parameters</a:t>
            </a:r>
          </a:p>
          <a:p>
            <a:r>
              <a:rPr lang="en-US" sz="2400" dirty="0">
                <a:solidFill>
                  <a:schemeClr val="accent1">
                    <a:lumMod val="75000"/>
                  </a:schemeClr>
                </a:solidFill>
              </a:rPr>
              <a:t>In neighborhood of tipping point, the model reduces to an effectively one-dimensional model since one eigenvalue is close to zero</a:t>
            </a:r>
          </a:p>
          <a:p>
            <a:r>
              <a:rPr lang="en-US" sz="2400" dirty="0">
                <a:solidFill>
                  <a:schemeClr val="accent1">
                    <a:lumMod val="75000"/>
                  </a:schemeClr>
                </a:solidFill>
              </a:rPr>
              <a:t>Then stochastic simulations will give rise to time series “jumping” across different states</a:t>
            </a:r>
          </a:p>
          <a:p>
            <a:endParaRPr lang="en-US" sz="2400" dirty="0">
              <a:solidFill>
                <a:schemeClr val="accent1">
                  <a:lumMod val="75000"/>
                </a:schemeClr>
              </a:solidFill>
            </a:endParaRPr>
          </a:p>
          <a:p>
            <a:endParaRPr lang="en-US" sz="2000" dirty="0">
              <a:solidFill>
                <a:schemeClr val="accent1">
                  <a:lumMod val="75000"/>
                </a:schemeClr>
              </a:solidFill>
            </a:endParaRPr>
          </a:p>
          <a:p>
            <a:pPr marL="0" indent="0">
              <a:buNone/>
            </a:pPr>
            <a:endParaRPr lang="en-US" sz="2400" dirty="0"/>
          </a:p>
        </p:txBody>
      </p:sp>
      <p:sp>
        <p:nvSpPr>
          <p:cNvPr id="2" name="Title 1"/>
          <p:cNvSpPr>
            <a:spLocks noGrp="1"/>
          </p:cNvSpPr>
          <p:nvPr>
            <p:ph type="title"/>
          </p:nvPr>
        </p:nvSpPr>
        <p:spPr/>
        <p:txBody>
          <a:bodyPr>
            <a:normAutofit/>
          </a:bodyPr>
          <a:lstStyle/>
          <a:p>
            <a:r>
              <a:rPr lang="en-US" dirty="0"/>
              <a:t>AI Surrogates and Bifurcation – Methodology Plan</a:t>
            </a:r>
          </a:p>
        </p:txBody>
      </p:sp>
      <p:sp>
        <p:nvSpPr>
          <p:cNvPr id="4" name="Date Placeholder 3"/>
          <p:cNvSpPr>
            <a:spLocks noGrp="1"/>
          </p:cNvSpPr>
          <p:nvPr>
            <p:ph type="dt" sz="half" idx="15"/>
          </p:nvPr>
        </p:nvSpPr>
        <p:spPr/>
        <p:txBody>
          <a:bodyPr/>
          <a:lstStyle/>
          <a:p>
            <a:r>
              <a:rPr lang="en-US" dirty="0"/>
              <a:t>15 March </a:t>
            </a:r>
            <a:r>
              <a:rPr lang="en-US" dirty="0" smtClean="0"/>
              <a:t>2022</a:t>
            </a:r>
            <a:endParaRPr lang="en-US" dirty="0"/>
          </a:p>
        </p:txBody>
      </p:sp>
      <p:sp>
        <p:nvSpPr>
          <p:cNvPr id="6" name="Slide Number Placeholder 5"/>
          <p:cNvSpPr>
            <a:spLocks noGrp="1"/>
          </p:cNvSpPr>
          <p:nvPr>
            <p:ph type="sldNum" sz="quarter" idx="17"/>
          </p:nvPr>
        </p:nvSpPr>
        <p:spPr/>
        <p:txBody>
          <a:bodyPr/>
          <a:lstStyle/>
          <a:p>
            <a:fld id="{4EBCDCBD-78E1-0D41-A999-31B5EBF8E02C}" type="slidenum">
              <a:rPr lang="en-US" smtClean="0"/>
              <a:pPr/>
              <a:t>9</a:t>
            </a:fld>
            <a:endParaRPr lang="en-US" dirty="0"/>
          </a:p>
        </p:txBody>
      </p:sp>
    </p:spTree>
    <p:extLst>
      <p:ext uri="{BB962C8B-B14F-4D97-AF65-F5344CB8AC3E}">
        <p14:creationId xmlns:p14="http://schemas.microsoft.com/office/powerpoint/2010/main" val="2351410731"/>
      </p:ext>
    </p:extLst>
  </p:cSld>
  <p:clrMapOvr>
    <a:masterClrMapping/>
  </p:clrMapOvr>
</p:sld>
</file>

<file path=ppt/theme/theme1.xml><?xml version="1.0" encoding="utf-8"?>
<a:theme xmlns:a="http://schemas.openxmlformats.org/drawingml/2006/main" name="APL-PowerPoint-Theme_light">
  <a:themeElements>
    <a:clrScheme name="Custom 24">
      <a:dk1>
        <a:srgbClr val="000000"/>
      </a:dk1>
      <a:lt1>
        <a:srgbClr val="FFFFFF"/>
      </a:lt1>
      <a:dk2>
        <a:srgbClr val="44546A"/>
      </a:dk2>
      <a:lt2>
        <a:srgbClr val="E7E6E6"/>
      </a:lt2>
      <a:accent1>
        <a:srgbClr val="002C73"/>
      </a:accent1>
      <a:accent2>
        <a:srgbClr val="3E8EDE"/>
      </a:accent2>
      <a:accent3>
        <a:srgbClr val="74AA50"/>
      </a:accent3>
      <a:accent4>
        <a:srgbClr val="D2D755"/>
      </a:accent4>
      <a:accent5>
        <a:srgbClr val="FF9E16"/>
      </a:accent5>
      <a:accent6>
        <a:srgbClr val="E03C30"/>
      </a:accent6>
      <a:hlink>
        <a:srgbClr val="0537FF"/>
      </a:hlink>
      <a:folHlink>
        <a:srgbClr val="953A7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solidFill>
            <a:schemeClr val="accent1"/>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ln w="19050">
          <a:noFill/>
        </a:ln>
      </a:spPr>
      <a:bodyPr wrap="square" rtlCol="0">
        <a:spAutoFit/>
      </a:bodyPr>
      <a:lstStyle>
        <a:defPPr>
          <a:defRPr sz="2000" dirty="0" err="1" smtClean="0">
            <a:solidFill>
              <a:schemeClr val="tx2">
                <a:lumMod val="75000"/>
              </a:schemeClr>
            </a:solidFill>
          </a:defRPr>
        </a:defPPr>
      </a:lstStyle>
    </a:txDef>
  </a:objectDefaults>
  <a:extraClrSchemeLst/>
  <a:extLst>
    <a:ext uri="{05A4C25C-085E-4340-85A3-A5531E510DB2}">
      <thm15:themeFamily xmlns:thm15="http://schemas.microsoft.com/office/thememl/2012/main" name="Presentation81" id="{7A4915C6-3548-304C-837E-9D7FABA9E6F8}" vid="{68C4F74D-CB5C-5A44-86F3-1D5D9A4C17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757BFD2CB1E744298C1AF8AA7379FF3" ma:contentTypeVersion="2" ma:contentTypeDescription="Create a new document." ma:contentTypeScope="" ma:versionID="5e5edfd3ff4647b6398a429cc3de810e">
  <xsd:schema xmlns:xsd="http://www.w3.org/2001/XMLSchema" xmlns:xs="http://www.w3.org/2001/XMLSchema" xmlns:p="http://schemas.microsoft.com/office/2006/metadata/properties" xmlns:ns1="http://schemas.microsoft.com/sharepoint/v3" xmlns:ns2="http://schemas.microsoft.com/sharepoint/v4" targetNamespace="http://schemas.microsoft.com/office/2006/metadata/properties" ma:root="true" ma:fieldsID="b0baf92c7a4c4eedf4e3329f85509741" ns1:_="" ns2:_="">
    <xsd:import namespace="http://schemas.microsoft.com/sharepoint/v3"/>
    <xsd:import namespace="http://schemas.microsoft.com/sharepoint/v4"/>
    <xsd:element name="properties">
      <xsd:complexType>
        <xsd:sequence>
          <xsd:element name="documentManagement">
            <xsd:complexType>
              <xsd:all>
                <xsd:element ref="ns1:PublishingStartDate" minOccurs="0"/>
                <xsd:element ref="ns1:PublishingExpirationDate" minOccurs="0"/>
                <xsd:element ref="ns2:IconOverla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10" nillable="true" ma:displayName="IconOverlay" ma:hidden="true" ma:internalName="IconOverlay">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IconOverlay xmlns="http://schemas.microsoft.com/sharepoint/v4" xsi:nil="true"/>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C63BFA8-4C96-414D-83E3-AF1F3DC330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sharepoint/v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824ECF-CBB8-40F5-A3F9-4793A9B63268}">
  <ds:schemaRefs>
    <ds:schemaRef ds:uri="http://schemas.microsoft.com/office/2006/metadata/properties"/>
    <ds:schemaRef ds:uri="http://schemas.microsoft.com/office/infopath/2007/PartnerControls"/>
    <ds:schemaRef ds:uri="http://schemas.microsoft.com/sharepoint/v4"/>
    <ds:schemaRef ds:uri="http://schemas.microsoft.com/sharepoint/v3"/>
  </ds:schemaRefs>
</ds:datastoreItem>
</file>

<file path=customXml/itemProps3.xml><?xml version="1.0" encoding="utf-8"?>
<ds:datastoreItem xmlns:ds="http://schemas.openxmlformats.org/officeDocument/2006/customXml" ds:itemID="{3FD810B3-75BC-4625-AF09-188C8F0E877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APL-PowerPoint-Theme_light</Template>
  <TotalTime>31734</TotalTime>
  <Words>3072</Words>
  <Application>Microsoft Office PowerPoint</Application>
  <PresentationFormat>Widescreen</PresentationFormat>
  <Paragraphs>248</Paragraphs>
  <Slides>23</Slides>
  <Notes>23</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.AppleSystemUIFont</vt:lpstr>
      <vt:lpstr>Arial</vt:lpstr>
      <vt:lpstr>Calibri</vt:lpstr>
      <vt:lpstr>Cambria Math</vt:lpstr>
      <vt:lpstr>Courier New</vt:lpstr>
      <vt:lpstr>Helvetica</vt:lpstr>
      <vt:lpstr>Myriad Pro</vt:lpstr>
      <vt:lpstr>Times</vt:lpstr>
      <vt:lpstr>Times New Roman</vt:lpstr>
      <vt:lpstr>Wingdings</vt:lpstr>
      <vt:lpstr>APL-PowerPoint-Theme_light</vt:lpstr>
      <vt:lpstr>The Physics-informed AI Climate Model Agent Neuro-symbolic Simulator (PACMANS) for Tipping Point Discovery</vt:lpstr>
      <vt:lpstr>Outline</vt:lpstr>
      <vt:lpstr>The Atlantic Meridional Overturning Circulation (AMOC)</vt:lpstr>
      <vt:lpstr>PACMANS </vt:lpstr>
      <vt:lpstr>The Gnanadesikan Four Box Model</vt:lpstr>
      <vt:lpstr>The Gnanadesikan Four Box Model</vt:lpstr>
      <vt:lpstr>Mapping CMIP6 to the Box Model</vt:lpstr>
      <vt:lpstr>Mapping CMIP6 to the Box Model</vt:lpstr>
      <vt:lpstr>AI Surrogates and Bifurcation – Methodology Plan</vt:lpstr>
      <vt:lpstr>AI Surrogates and Bifurcation – Methodology Plan</vt:lpstr>
      <vt:lpstr>AI Surrogates and Bifurcation – Methodology Plan</vt:lpstr>
      <vt:lpstr>Surrogate Dynamics</vt:lpstr>
      <vt:lpstr>AI Surrogates and Bifurcation – Methodology Plan</vt:lpstr>
      <vt:lpstr>Multi-Generator GAN Exploration</vt:lpstr>
      <vt:lpstr>Multi-Generator GAN Exploration</vt:lpstr>
      <vt:lpstr>Neuro-Symbolic Language Exploration</vt:lpstr>
      <vt:lpstr>Neuro-Symbolic Language Exploration</vt:lpstr>
      <vt:lpstr>What did we learn?</vt:lpstr>
      <vt:lpstr>Upcoming Points of Collaboration</vt:lpstr>
      <vt:lpstr>Citations</vt:lpstr>
      <vt:lpstr>Citations cont.</vt:lpstr>
      <vt:lpstr>Citations cont.</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Version 1.0</dc:description>
  <cp:lastModifiedBy>Baxley, Shannon Q.</cp:lastModifiedBy>
  <cp:revision>90</cp:revision>
  <cp:lastPrinted>2017-08-24T18:44:08Z</cp:lastPrinted>
  <dcterms:created xsi:type="dcterms:W3CDTF">2021-10-11T15:07:03Z</dcterms:created>
  <dcterms:modified xsi:type="dcterms:W3CDTF">2022-04-20T14:43:23Z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0x0101009757BFD2CB1E744298C1AF8AA7379FF3</vt:lpwstr>
  </property>
</Properties>
</file>

<file path=docProps/thumbnail.jpeg>
</file>